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64" r:id="rId4"/>
  </p:sldMasterIdLst>
  <p:notesMasterIdLst>
    <p:notesMasterId r:id="rId41"/>
  </p:notesMasterIdLst>
  <p:handoutMasterIdLst>
    <p:handoutMasterId r:id="rId42"/>
  </p:handoutMasterIdLst>
  <p:sldIdLst>
    <p:sldId id="256" r:id="rId5"/>
    <p:sldId id="294" r:id="rId6"/>
    <p:sldId id="295" r:id="rId7"/>
    <p:sldId id="296" r:id="rId8"/>
    <p:sldId id="275" r:id="rId9"/>
    <p:sldId id="298" r:id="rId10"/>
    <p:sldId id="273" r:id="rId11"/>
    <p:sldId id="274" r:id="rId12"/>
    <p:sldId id="268" r:id="rId13"/>
    <p:sldId id="297" r:id="rId14"/>
    <p:sldId id="260" r:id="rId15"/>
    <p:sldId id="278" r:id="rId16"/>
    <p:sldId id="299" r:id="rId17"/>
    <p:sldId id="300" r:id="rId18"/>
    <p:sldId id="301" r:id="rId19"/>
    <p:sldId id="279" r:id="rId20"/>
    <p:sldId id="280" r:id="rId21"/>
    <p:sldId id="302" r:id="rId22"/>
    <p:sldId id="284" r:id="rId23"/>
    <p:sldId id="286" r:id="rId24"/>
    <p:sldId id="288" r:id="rId25"/>
    <p:sldId id="303" r:id="rId26"/>
    <p:sldId id="285" r:id="rId27"/>
    <p:sldId id="304" r:id="rId28"/>
    <p:sldId id="305" r:id="rId29"/>
    <p:sldId id="307" r:id="rId30"/>
    <p:sldId id="309" r:id="rId31"/>
    <p:sldId id="310" r:id="rId32"/>
    <p:sldId id="311" r:id="rId33"/>
    <p:sldId id="312" r:id="rId34"/>
    <p:sldId id="313" r:id="rId35"/>
    <p:sldId id="293" r:id="rId36"/>
    <p:sldId id="315" r:id="rId37"/>
    <p:sldId id="314" r:id="rId38"/>
    <p:sldId id="316" r:id="rId39"/>
    <p:sldId id="267" r:id="rId40"/>
  </p:sldIdLst>
  <p:sldSz cx="9144000" cy="6858000" type="screen4x3"/>
  <p:notesSz cx="7010400" cy="92964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FADA7A"/>
    <a:srgbClr val="FDF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01B821-A1FF-4177-AEE7-76D212191A09}">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76686" autoAdjust="0"/>
  </p:normalViewPr>
  <p:slideViewPr>
    <p:cSldViewPr>
      <p:cViewPr>
        <p:scale>
          <a:sx n="100" d="100"/>
          <a:sy n="100" d="100"/>
        </p:scale>
        <p:origin x="-1224" y="72"/>
      </p:cViewPr>
      <p:guideLst>
        <p:guide orient="horz" pos="2160"/>
        <p:guide pos="2880"/>
      </p:guideLst>
    </p:cSldViewPr>
  </p:slideViewPr>
  <p:outlineViewPr>
    <p:cViewPr>
      <p:scale>
        <a:sx n="1" d="1"/>
        <a:sy n="1" d="1"/>
      </p:scale>
      <p:origin x="0" y="0"/>
    </p:cViewPr>
  </p:outlineViewPr>
  <p:notesTextViewPr>
    <p:cViewPr>
      <p:scale>
        <a:sx n="100" d="100"/>
        <a:sy n="100" d="100"/>
      </p:scale>
      <p:origin x="0" y="0"/>
    </p:cViewPr>
  </p:notesTextViewPr>
  <p:sorterViewPr>
    <p:cViewPr>
      <p:scale>
        <a:sx n="104" d="100"/>
        <a:sy n="104" d="100"/>
      </p:scale>
      <p:origin x="0" y="30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766940-7D2A-459A-ADFE-C9D283B27805}" type="doc">
      <dgm:prSet loTypeId="urn:microsoft.com/office/officeart/2005/8/layout/cycle7" loCatId="cycle" qsTypeId="urn:microsoft.com/office/officeart/2005/8/quickstyle/simple1" qsCatId="simple" csTypeId="urn:microsoft.com/office/officeart/2005/8/colors/accent0_3" csCatId="mainScheme" phldr="1"/>
      <dgm:spPr/>
      <dgm:t>
        <a:bodyPr/>
        <a:lstStyle/>
        <a:p>
          <a:endParaRPr lang="en-US"/>
        </a:p>
      </dgm:t>
    </dgm:pt>
    <dgm:pt modelId="{293AAA74-A10C-4F53-B68F-9C47EA823197}">
      <dgm:prSet phldrT="[Text]"/>
      <dgm:spPr/>
      <dgm:t>
        <a:bodyPr/>
        <a:lstStyle/>
        <a:p>
          <a:r>
            <a:rPr lang="en-US" dirty="0" smtClean="0"/>
            <a:t>Scope</a:t>
          </a:r>
          <a:endParaRPr lang="en-US" dirty="0"/>
        </a:p>
      </dgm:t>
    </dgm:pt>
    <dgm:pt modelId="{B55C7121-B77B-4CDD-8154-8F98318663A5}" type="parTrans" cxnId="{1A597ADD-7A8A-4804-9B40-81356D3B93ED}">
      <dgm:prSet/>
      <dgm:spPr/>
      <dgm:t>
        <a:bodyPr/>
        <a:lstStyle/>
        <a:p>
          <a:endParaRPr lang="en-US"/>
        </a:p>
      </dgm:t>
    </dgm:pt>
    <dgm:pt modelId="{AA504F60-202E-4EFC-83A6-D85E9DD29E87}" type="sibTrans" cxnId="{1A597ADD-7A8A-4804-9B40-81356D3B93ED}">
      <dgm:prSet/>
      <dgm:spPr/>
      <dgm:t>
        <a:bodyPr/>
        <a:lstStyle/>
        <a:p>
          <a:endParaRPr lang="en-US"/>
        </a:p>
      </dgm:t>
    </dgm:pt>
    <dgm:pt modelId="{E358B729-F54A-46BE-92DA-E00B4DCB26ED}">
      <dgm:prSet phldrT="[Text]"/>
      <dgm:spPr/>
      <dgm:t>
        <a:bodyPr/>
        <a:lstStyle/>
        <a:p>
          <a:r>
            <a:rPr lang="en-US" dirty="0" smtClean="0"/>
            <a:t>Cost</a:t>
          </a:r>
          <a:endParaRPr lang="en-US" dirty="0"/>
        </a:p>
      </dgm:t>
    </dgm:pt>
    <dgm:pt modelId="{9AB2E4D4-4FDD-41EF-9E2A-62A457B5317A}" type="parTrans" cxnId="{DCD64E64-9D93-436E-80F1-EBF31CADCBF3}">
      <dgm:prSet/>
      <dgm:spPr/>
      <dgm:t>
        <a:bodyPr/>
        <a:lstStyle/>
        <a:p>
          <a:endParaRPr lang="en-US"/>
        </a:p>
      </dgm:t>
    </dgm:pt>
    <dgm:pt modelId="{BC6F539B-D8DD-4231-B840-F838F3A8CC53}" type="sibTrans" cxnId="{DCD64E64-9D93-436E-80F1-EBF31CADCBF3}">
      <dgm:prSet/>
      <dgm:spPr/>
      <dgm:t>
        <a:bodyPr/>
        <a:lstStyle/>
        <a:p>
          <a:endParaRPr lang="en-US"/>
        </a:p>
      </dgm:t>
    </dgm:pt>
    <dgm:pt modelId="{9A466AD0-3ADF-4F1F-BF7B-AC11F16B297D}">
      <dgm:prSet phldrT="[Text]"/>
      <dgm:spPr/>
      <dgm:t>
        <a:bodyPr/>
        <a:lstStyle/>
        <a:p>
          <a:r>
            <a:rPr lang="en-US" dirty="0" smtClean="0"/>
            <a:t>Schedule</a:t>
          </a:r>
          <a:endParaRPr lang="en-US" dirty="0"/>
        </a:p>
      </dgm:t>
    </dgm:pt>
    <dgm:pt modelId="{821B71CD-ED0D-43FA-B42D-3707FF94CA4A}" type="parTrans" cxnId="{22D38787-7BA8-4FF9-85CC-B32A317BEF6B}">
      <dgm:prSet/>
      <dgm:spPr/>
      <dgm:t>
        <a:bodyPr/>
        <a:lstStyle/>
        <a:p>
          <a:endParaRPr lang="en-US"/>
        </a:p>
      </dgm:t>
    </dgm:pt>
    <dgm:pt modelId="{B1CA6D4C-A7FD-4AE4-A945-04A368E901C9}" type="sibTrans" cxnId="{22D38787-7BA8-4FF9-85CC-B32A317BEF6B}">
      <dgm:prSet/>
      <dgm:spPr/>
      <dgm:t>
        <a:bodyPr/>
        <a:lstStyle/>
        <a:p>
          <a:endParaRPr lang="en-US"/>
        </a:p>
      </dgm:t>
    </dgm:pt>
    <dgm:pt modelId="{3D4AC084-284A-432C-A737-6EB60F839C0B}" type="pres">
      <dgm:prSet presAssocID="{A5766940-7D2A-459A-ADFE-C9D283B27805}" presName="Name0" presStyleCnt="0">
        <dgm:presLayoutVars>
          <dgm:dir/>
          <dgm:resizeHandles val="exact"/>
        </dgm:presLayoutVars>
      </dgm:prSet>
      <dgm:spPr/>
      <dgm:t>
        <a:bodyPr/>
        <a:lstStyle/>
        <a:p>
          <a:endParaRPr lang="en-US"/>
        </a:p>
      </dgm:t>
    </dgm:pt>
    <dgm:pt modelId="{CC0CEA0C-8D8B-4E9F-A441-742E42FD6AE3}" type="pres">
      <dgm:prSet presAssocID="{293AAA74-A10C-4F53-B68F-9C47EA823197}" presName="node" presStyleLbl="node1" presStyleIdx="0" presStyleCnt="3" custRadScaleRad="101327" custRadScaleInc="-685">
        <dgm:presLayoutVars>
          <dgm:bulletEnabled val="1"/>
        </dgm:presLayoutVars>
      </dgm:prSet>
      <dgm:spPr/>
      <dgm:t>
        <a:bodyPr/>
        <a:lstStyle/>
        <a:p>
          <a:endParaRPr lang="en-US"/>
        </a:p>
      </dgm:t>
    </dgm:pt>
    <dgm:pt modelId="{5D9E7B2F-5D51-4621-B539-DB9BC050444E}" type="pres">
      <dgm:prSet presAssocID="{AA504F60-202E-4EFC-83A6-D85E9DD29E87}" presName="sibTrans" presStyleLbl="sibTrans2D1" presStyleIdx="0" presStyleCnt="3"/>
      <dgm:spPr/>
      <dgm:t>
        <a:bodyPr/>
        <a:lstStyle/>
        <a:p>
          <a:endParaRPr lang="en-US"/>
        </a:p>
      </dgm:t>
    </dgm:pt>
    <dgm:pt modelId="{AA8A3682-271F-4BC7-B2E0-344221C7991E}" type="pres">
      <dgm:prSet presAssocID="{AA504F60-202E-4EFC-83A6-D85E9DD29E87}" presName="connectorText" presStyleLbl="sibTrans2D1" presStyleIdx="0" presStyleCnt="3"/>
      <dgm:spPr/>
      <dgm:t>
        <a:bodyPr/>
        <a:lstStyle/>
        <a:p>
          <a:endParaRPr lang="en-US"/>
        </a:p>
      </dgm:t>
    </dgm:pt>
    <dgm:pt modelId="{B92FD388-73E7-4B5D-8933-9E6012483E2A}" type="pres">
      <dgm:prSet presAssocID="{E358B729-F54A-46BE-92DA-E00B4DCB26ED}" presName="node" presStyleLbl="node1" presStyleIdx="1" presStyleCnt="3">
        <dgm:presLayoutVars>
          <dgm:bulletEnabled val="1"/>
        </dgm:presLayoutVars>
      </dgm:prSet>
      <dgm:spPr/>
      <dgm:t>
        <a:bodyPr/>
        <a:lstStyle/>
        <a:p>
          <a:endParaRPr lang="en-US"/>
        </a:p>
      </dgm:t>
    </dgm:pt>
    <dgm:pt modelId="{E3D83EB9-39E2-471E-900A-1541F5567537}" type="pres">
      <dgm:prSet presAssocID="{BC6F539B-D8DD-4231-B840-F838F3A8CC53}" presName="sibTrans" presStyleLbl="sibTrans2D1" presStyleIdx="1" presStyleCnt="3"/>
      <dgm:spPr/>
      <dgm:t>
        <a:bodyPr/>
        <a:lstStyle/>
        <a:p>
          <a:endParaRPr lang="en-US"/>
        </a:p>
      </dgm:t>
    </dgm:pt>
    <dgm:pt modelId="{90AB1CE1-0475-40DF-A71C-01D1D00F91DC}" type="pres">
      <dgm:prSet presAssocID="{BC6F539B-D8DD-4231-B840-F838F3A8CC53}" presName="connectorText" presStyleLbl="sibTrans2D1" presStyleIdx="1" presStyleCnt="3"/>
      <dgm:spPr/>
      <dgm:t>
        <a:bodyPr/>
        <a:lstStyle/>
        <a:p>
          <a:endParaRPr lang="en-US"/>
        </a:p>
      </dgm:t>
    </dgm:pt>
    <dgm:pt modelId="{AFD4EF94-425A-4ABF-AD90-776596B3EFDA}" type="pres">
      <dgm:prSet presAssocID="{9A466AD0-3ADF-4F1F-BF7B-AC11F16B297D}" presName="node" presStyleLbl="node1" presStyleIdx="2" presStyleCnt="3">
        <dgm:presLayoutVars>
          <dgm:bulletEnabled val="1"/>
        </dgm:presLayoutVars>
      </dgm:prSet>
      <dgm:spPr/>
      <dgm:t>
        <a:bodyPr/>
        <a:lstStyle/>
        <a:p>
          <a:endParaRPr lang="en-US"/>
        </a:p>
      </dgm:t>
    </dgm:pt>
    <dgm:pt modelId="{AD150770-224F-47F6-B602-80A79DE01828}" type="pres">
      <dgm:prSet presAssocID="{B1CA6D4C-A7FD-4AE4-A945-04A368E901C9}" presName="sibTrans" presStyleLbl="sibTrans2D1" presStyleIdx="2" presStyleCnt="3"/>
      <dgm:spPr/>
      <dgm:t>
        <a:bodyPr/>
        <a:lstStyle/>
        <a:p>
          <a:endParaRPr lang="en-US"/>
        </a:p>
      </dgm:t>
    </dgm:pt>
    <dgm:pt modelId="{AEB62FA3-FBEF-44CB-95B5-498643DDB09E}" type="pres">
      <dgm:prSet presAssocID="{B1CA6D4C-A7FD-4AE4-A945-04A368E901C9}" presName="connectorText" presStyleLbl="sibTrans2D1" presStyleIdx="2" presStyleCnt="3"/>
      <dgm:spPr/>
      <dgm:t>
        <a:bodyPr/>
        <a:lstStyle/>
        <a:p>
          <a:endParaRPr lang="en-US"/>
        </a:p>
      </dgm:t>
    </dgm:pt>
  </dgm:ptLst>
  <dgm:cxnLst>
    <dgm:cxn modelId="{60FDE730-7956-4ED1-95FA-7AEE2AE09F1D}" type="presOf" srcId="{E358B729-F54A-46BE-92DA-E00B4DCB26ED}" destId="{B92FD388-73E7-4B5D-8933-9E6012483E2A}" srcOrd="0" destOrd="0" presId="urn:microsoft.com/office/officeart/2005/8/layout/cycle7"/>
    <dgm:cxn modelId="{171F198E-2338-4DA7-AB2B-50759FDC30E5}" type="presOf" srcId="{AA504F60-202E-4EFC-83A6-D85E9DD29E87}" destId="{5D9E7B2F-5D51-4621-B539-DB9BC050444E}" srcOrd="0" destOrd="0" presId="urn:microsoft.com/office/officeart/2005/8/layout/cycle7"/>
    <dgm:cxn modelId="{DCD64E64-9D93-436E-80F1-EBF31CADCBF3}" srcId="{A5766940-7D2A-459A-ADFE-C9D283B27805}" destId="{E358B729-F54A-46BE-92DA-E00B4DCB26ED}" srcOrd="1" destOrd="0" parTransId="{9AB2E4D4-4FDD-41EF-9E2A-62A457B5317A}" sibTransId="{BC6F539B-D8DD-4231-B840-F838F3A8CC53}"/>
    <dgm:cxn modelId="{1A597ADD-7A8A-4804-9B40-81356D3B93ED}" srcId="{A5766940-7D2A-459A-ADFE-C9D283B27805}" destId="{293AAA74-A10C-4F53-B68F-9C47EA823197}" srcOrd="0" destOrd="0" parTransId="{B55C7121-B77B-4CDD-8154-8F98318663A5}" sibTransId="{AA504F60-202E-4EFC-83A6-D85E9DD29E87}"/>
    <dgm:cxn modelId="{0F959C61-3BD6-4946-8AD5-612D204CFEB4}" type="presOf" srcId="{293AAA74-A10C-4F53-B68F-9C47EA823197}" destId="{CC0CEA0C-8D8B-4E9F-A441-742E42FD6AE3}" srcOrd="0" destOrd="0" presId="urn:microsoft.com/office/officeart/2005/8/layout/cycle7"/>
    <dgm:cxn modelId="{5CC405E5-61BC-47D6-B6B5-3D13836DC269}" type="presOf" srcId="{BC6F539B-D8DD-4231-B840-F838F3A8CC53}" destId="{E3D83EB9-39E2-471E-900A-1541F5567537}" srcOrd="0" destOrd="0" presId="urn:microsoft.com/office/officeart/2005/8/layout/cycle7"/>
    <dgm:cxn modelId="{69B95080-BAB5-4189-9178-6C71BB110F90}" type="presOf" srcId="{AA504F60-202E-4EFC-83A6-D85E9DD29E87}" destId="{AA8A3682-271F-4BC7-B2E0-344221C7991E}" srcOrd="1" destOrd="0" presId="urn:microsoft.com/office/officeart/2005/8/layout/cycle7"/>
    <dgm:cxn modelId="{B0DFF2FD-CF62-4276-A407-F3CFE6A59FA4}" type="presOf" srcId="{A5766940-7D2A-459A-ADFE-C9D283B27805}" destId="{3D4AC084-284A-432C-A737-6EB60F839C0B}" srcOrd="0" destOrd="0" presId="urn:microsoft.com/office/officeart/2005/8/layout/cycle7"/>
    <dgm:cxn modelId="{F6D62AFD-0C46-4C54-9AB7-1697F9266E15}" type="presOf" srcId="{B1CA6D4C-A7FD-4AE4-A945-04A368E901C9}" destId="{AD150770-224F-47F6-B602-80A79DE01828}" srcOrd="0" destOrd="0" presId="urn:microsoft.com/office/officeart/2005/8/layout/cycle7"/>
    <dgm:cxn modelId="{3822CBFD-55C8-4192-A19A-9678FBB1BE5F}" type="presOf" srcId="{9A466AD0-3ADF-4F1F-BF7B-AC11F16B297D}" destId="{AFD4EF94-425A-4ABF-AD90-776596B3EFDA}" srcOrd="0" destOrd="0" presId="urn:microsoft.com/office/officeart/2005/8/layout/cycle7"/>
    <dgm:cxn modelId="{84465FDF-C196-47B5-AF73-80446D9D6DC5}" type="presOf" srcId="{B1CA6D4C-A7FD-4AE4-A945-04A368E901C9}" destId="{AEB62FA3-FBEF-44CB-95B5-498643DDB09E}" srcOrd="1" destOrd="0" presId="urn:microsoft.com/office/officeart/2005/8/layout/cycle7"/>
    <dgm:cxn modelId="{22D38787-7BA8-4FF9-85CC-B32A317BEF6B}" srcId="{A5766940-7D2A-459A-ADFE-C9D283B27805}" destId="{9A466AD0-3ADF-4F1F-BF7B-AC11F16B297D}" srcOrd="2" destOrd="0" parTransId="{821B71CD-ED0D-43FA-B42D-3707FF94CA4A}" sibTransId="{B1CA6D4C-A7FD-4AE4-A945-04A368E901C9}"/>
    <dgm:cxn modelId="{C97F96A2-6BF3-4F24-B332-3C3DFC1FE770}" type="presOf" srcId="{BC6F539B-D8DD-4231-B840-F838F3A8CC53}" destId="{90AB1CE1-0475-40DF-A71C-01D1D00F91DC}" srcOrd="1" destOrd="0" presId="urn:microsoft.com/office/officeart/2005/8/layout/cycle7"/>
    <dgm:cxn modelId="{F4A3264D-AB70-4CAC-B998-F3BCC45D5872}" type="presParOf" srcId="{3D4AC084-284A-432C-A737-6EB60F839C0B}" destId="{CC0CEA0C-8D8B-4E9F-A441-742E42FD6AE3}" srcOrd="0" destOrd="0" presId="urn:microsoft.com/office/officeart/2005/8/layout/cycle7"/>
    <dgm:cxn modelId="{EF0370D8-0A49-45A6-A1E2-F1EEBF84FE66}" type="presParOf" srcId="{3D4AC084-284A-432C-A737-6EB60F839C0B}" destId="{5D9E7B2F-5D51-4621-B539-DB9BC050444E}" srcOrd="1" destOrd="0" presId="urn:microsoft.com/office/officeart/2005/8/layout/cycle7"/>
    <dgm:cxn modelId="{66E74499-4AC3-402C-BB5F-E7494E09FD17}" type="presParOf" srcId="{5D9E7B2F-5D51-4621-B539-DB9BC050444E}" destId="{AA8A3682-271F-4BC7-B2E0-344221C7991E}" srcOrd="0" destOrd="0" presId="urn:microsoft.com/office/officeart/2005/8/layout/cycle7"/>
    <dgm:cxn modelId="{2162782E-B1E6-422A-A6F7-5B274C437964}" type="presParOf" srcId="{3D4AC084-284A-432C-A737-6EB60F839C0B}" destId="{B92FD388-73E7-4B5D-8933-9E6012483E2A}" srcOrd="2" destOrd="0" presId="urn:microsoft.com/office/officeart/2005/8/layout/cycle7"/>
    <dgm:cxn modelId="{DC074A77-F203-41F0-86CF-EFFD2C8DE612}" type="presParOf" srcId="{3D4AC084-284A-432C-A737-6EB60F839C0B}" destId="{E3D83EB9-39E2-471E-900A-1541F5567537}" srcOrd="3" destOrd="0" presId="urn:microsoft.com/office/officeart/2005/8/layout/cycle7"/>
    <dgm:cxn modelId="{F4631882-574C-4D22-A3E4-A9AE80A34BC4}" type="presParOf" srcId="{E3D83EB9-39E2-471E-900A-1541F5567537}" destId="{90AB1CE1-0475-40DF-A71C-01D1D00F91DC}" srcOrd="0" destOrd="0" presId="urn:microsoft.com/office/officeart/2005/8/layout/cycle7"/>
    <dgm:cxn modelId="{A7CB51C5-17AE-4A59-86AE-6D5C5395A4D1}" type="presParOf" srcId="{3D4AC084-284A-432C-A737-6EB60F839C0B}" destId="{AFD4EF94-425A-4ABF-AD90-776596B3EFDA}" srcOrd="4" destOrd="0" presId="urn:microsoft.com/office/officeart/2005/8/layout/cycle7"/>
    <dgm:cxn modelId="{1DB79AEC-CDFD-4D6C-8A8F-6F01C120DA07}" type="presParOf" srcId="{3D4AC084-284A-432C-A737-6EB60F839C0B}" destId="{AD150770-224F-47F6-B602-80A79DE01828}" srcOrd="5" destOrd="0" presId="urn:microsoft.com/office/officeart/2005/8/layout/cycle7"/>
    <dgm:cxn modelId="{8F50BC88-3E11-44C4-AF77-5F992A560FDE}" type="presParOf" srcId="{AD150770-224F-47F6-B602-80A79DE01828}" destId="{AEB62FA3-FBEF-44CB-95B5-498643DDB09E}"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FF4110-F1BC-4746-A45D-A7132E44725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BE4A7B71-AB1C-40A8-88FE-E35D6F8AC4B1}">
      <dgm:prSet phldrT="[Text]" custT="1">
        <dgm:style>
          <a:lnRef idx="1">
            <a:schemeClr val="dk1"/>
          </a:lnRef>
          <a:fillRef idx="3">
            <a:schemeClr val="dk1"/>
          </a:fillRef>
          <a:effectRef idx="2">
            <a:schemeClr val="dk1"/>
          </a:effectRef>
          <a:fontRef idx="minor">
            <a:schemeClr val="lt1"/>
          </a:fontRef>
        </dgm:style>
      </dgm:prSet>
      <dgm:spPr/>
      <dgm:t>
        <a:bodyPr/>
        <a:lstStyle/>
        <a:p>
          <a:r>
            <a:rPr lang="en-US" sz="1600" dirty="0" smtClean="0"/>
            <a:t>Zero </a:t>
          </a:r>
          <a:r>
            <a:rPr lang="en-US" sz="2000" dirty="0" smtClean="0"/>
            <a:t>Defects</a:t>
          </a:r>
          <a:endParaRPr lang="en-US" sz="1600" dirty="0" smtClean="0"/>
        </a:p>
        <a:p>
          <a:r>
            <a:rPr lang="en-US" sz="1600" dirty="0" smtClean="0"/>
            <a:t>&amp; Right the First Time</a:t>
          </a:r>
          <a:endParaRPr lang="en-US" sz="1600" dirty="0"/>
        </a:p>
      </dgm:t>
    </dgm:pt>
    <dgm:pt modelId="{47615717-37DE-4704-963F-1E91D403E4A1}" type="parTrans" cxnId="{A3D2D816-74BB-4AAD-88A0-2F8DD037C7E6}">
      <dgm:prSet/>
      <dgm:spPr/>
      <dgm:t>
        <a:bodyPr/>
        <a:lstStyle/>
        <a:p>
          <a:endParaRPr lang="en-US"/>
        </a:p>
      </dgm:t>
    </dgm:pt>
    <dgm:pt modelId="{0CB91F3C-6F82-45B9-9C5B-DC1030B366BA}" type="sibTrans" cxnId="{A3D2D816-74BB-4AAD-88A0-2F8DD037C7E6}">
      <dgm:prSet/>
      <dgm:spPr/>
      <dgm:t>
        <a:bodyPr/>
        <a:lstStyle/>
        <a:p>
          <a:endParaRPr lang="en-US"/>
        </a:p>
      </dgm:t>
    </dgm:pt>
    <dgm:pt modelId="{394AF512-9CC3-4790-8D8E-633FE1BB9EFF}">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1" dirty="0" smtClean="0"/>
            <a:t>Conformance</a:t>
          </a:r>
          <a:endParaRPr lang="en-US" sz="1600" b="1" dirty="0"/>
        </a:p>
      </dgm:t>
    </dgm:pt>
    <dgm:pt modelId="{2426B549-2AA5-4809-9091-2E2AFB1BAE71}" type="parTrans" cxnId="{D262A32C-1C38-4A23-9497-FF6C68BA9EE1}">
      <dgm:prSet/>
      <dgm:spPr/>
      <dgm:t>
        <a:bodyPr/>
        <a:lstStyle/>
        <a:p>
          <a:endParaRPr lang="en-US"/>
        </a:p>
      </dgm:t>
    </dgm:pt>
    <dgm:pt modelId="{63430C35-6A8A-4760-A367-C9AC6C06F39A}" type="sibTrans" cxnId="{D262A32C-1C38-4A23-9497-FF6C68BA9EE1}">
      <dgm:prSet/>
      <dgm:spPr/>
      <dgm:t>
        <a:bodyPr/>
        <a:lstStyle/>
        <a:p>
          <a:endParaRPr lang="en-US"/>
        </a:p>
      </dgm:t>
    </dgm:pt>
    <dgm:pt modelId="{477A2AEE-E7FB-4DF7-A3AB-58BA0AB805CC}">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1" dirty="0" smtClean="0"/>
            <a:t>prevention</a:t>
          </a:r>
          <a:endParaRPr lang="en-US" sz="1600" b="1" dirty="0"/>
        </a:p>
      </dgm:t>
    </dgm:pt>
    <dgm:pt modelId="{8F998C45-DCD9-428E-801C-8EFDA1698EA2}" type="parTrans" cxnId="{637107AC-6CC3-4484-A6D8-36AC2F871F3E}">
      <dgm:prSet/>
      <dgm:spPr/>
      <dgm:t>
        <a:bodyPr/>
        <a:lstStyle/>
        <a:p>
          <a:endParaRPr lang="en-US"/>
        </a:p>
      </dgm:t>
    </dgm:pt>
    <dgm:pt modelId="{50EC5BAE-81DD-4E86-AFCD-A3ADC1E0FFA6}" type="sibTrans" cxnId="{637107AC-6CC3-4484-A6D8-36AC2F871F3E}">
      <dgm:prSet/>
      <dgm:spPr/>
      <dgm:t>
        <a:bodyPr/>
        <a:lstStyle/>
        <a:p>
          <a:endParaRPr lang="en-US"/>
        </a:p>
      </dgm:t>
    </dgm:pt>
    <dgm:pt modelId="{3FAE3039-434D-43BD-AFAE-D029CFEF00DB}">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1" dirty="0" smtClean="0"/>
            <a:t>Zero defects</a:t>
          </a:r>
          <a:endParaRPr lang="en-US" sz="1600" b="1" dirty="0"/>
        </a:p>
      </dgm:t>
    </dgm:pt>
    <dgm:pt modelId="{A3D99050-EE32-406F-ABA5-454560C3DB17}" type="parTrans" cxnId="{3AB0AEEE-08B1-49A1-97C6-B3132EDEC5F3}">
      <dgm:prSet/>
      <dgm:spPr/>
      <dgm:t>
        <a:bodyPr/>
        <a:lstStyle/>
        <a:p>
          <a:endParaRPr lang="en-US"/>
        </a:p>
      </dgm:t>
    </dgm:pt>
    <dgm:pt modelId="{F3D5F31C-BB9E-4817-AE0C-F8C39C635F97}" type="sibTrans" cxnId="{3AB0AEEE-08B1-49A1-97C6-B3132EDEC5F3}">
      <dgm:prSet/>
      <dgm:spPr/>
      <dgm:t>
        <a:bodyPr/>
        <a:lstStyle/>
        <a:p>
          <a:endParaRPr lang="en-US"/>
        </a:p>
      </dgm:t>
    </dgm:pt>
    <dgm:pt modelId="{66535255-964C-4757-A464-42266A4A9B64}">
      <dgm:prSet phldrT="[Text]" custT="1">
        <dgm:style>
          <a:lnRef idx="1">
            <a:schemeClr val="dk1"/>
          </a:lnRef>
          <a:fillRef idx="2">
            <a:schemeClr val="dk1"/>
          </a:fillRef>
          <a:effectRef idx="1">
            <a:schemeClr val="dk1"/>
          </a:effectRef>
          <a:fontRef idx="minor">
            <a:schemeClr val="dk1"/>
          </a:fontRef>
        </dgm:style>
      </dgm:prSet>
      <dgm:spPr/>
      <dgm:t>
        <a:bodyPr/>
        <a:lstStyle/>
        <a:p>
          <a:r>
            <a:rPr lang="en-US" sz="1200" b="1" dirty="0" smtClean="0"/>
            <a:t>Price of Non-conformance</a:t>
          </a:r>
          <a:endParaRPr lang="en-US" sz="1200" b="1" dirty="0"/>
        </a:p>
      </dgm:t>
    </dgm:pt>
    <dgm:pt modelId="{9C2E6DD9-4853-425A-9EC9-FFB06178A290}" type="parTrans" cxnId="{2274B82A-9FB5-4C04-8EBC-0BEBC890ECE6}">
      <dgm:prSet/>
      <dgm:spPr/>
      <dgm:t>
        <a:bodyPr/>
        <a:lstStyle/>
        <a:p>
          <a:endParaRPr lang="en-US"/>
        </a:p>
      </dgm:t>
    </dgm:pt>
    <dgm:pt modelId="{92529433-E393-4952-91E6-41DDB048C9F5}" type="sibTrans" cxnId="{2274B82A-9FB5-4C04-8EBC-0BEBC890ECE6}">
      <dgm:prSet/>
      <dgm:spPr/>
      <dgm:t>
        <a:bodyPr/>
        <a:lstStyle/>
        <a:p>
          <a:endParaRPr lang="en-US"/>
        </a:p>
      </dgm:t>
    </dgm:pt>
    <dgm:pt modelId="{DDCEE034-C8FE-4F67-AE64-4BE3EDD6F7D5}" type="pres">
      <dgm:prSet presAssocID="{D2FF4110-F1BC-4746-A45D-A7132E44725B}" presName="Name0" presStyleCnt="0">
        <dgm:presLayoutVars>
          <dgm:chMax val="1"/>
          <dgm:dir/>
          <dgm:animLvl val="ctr"/>
          <dgm:resizeHandles val="exact"/>
        </dgm:presLayoutVars>
      </dgm:prSet>
      <dgm:spPr/>
      <dgm:t>
        <a:bodyPr/>
        <a:lstStyle/>
        <a:p>
          <a:endParaRPr lang="en-US"/>
        </a:p>
      </dgm:t>
    </dgm:pt>
    <dgm:pt modelId="{004CF0DB-12C4-4620-81B7-1DC7A0459270}" type="pres">
      <dgm:prSet presAssocID="{BE4A7B71-AB1C-40A8-88FE-E35D6F8AC4B1}" presName="centerShape" presStyleLbl="node0" presStyleIdx="0" presStyleCnt="1" custLinFactNeighborX="-1615" custLinFactNeighborY="2855"/>
      <dgm:spPr/>
      <dgm:t>
        <a:bodyPr/>
        <a:lstStyle/>
        <a:p>
          <a:endParaRPr lang="en-US"/>
        </a:p>
      </dgm:t>
    </dgm:pt>
    <dgm:pt modelId="{ECD02BFC-6672-4D9D-B0FB-1E5AB1D859EB}" type="pres">
      <dgm:prSet presAssocID="{394AF512-9CC3-4790-8D8E-633FE1BB9EFF}" presName="node" presStyleLbl="node1" presStyleIdx="0" presStyleCnt="4" custScaleX="191848" custScaleY="149402" custRadScaleRad="101994" custRadScaleInc="-5378">
        <dgm:presLayoutVars>
          <dgm:bulletEnabled val="1"/>
        </dgm:presLayoutVars>
      </dgm:prSet>
      <dgm:spPr/>
      <dgm:t>
        <a:bodyPr/>
        <a:lstStyle/>
        <a:p>
          <a:endParaRPr lang="en-US"/>
        </a:p>
      </dgm:t>
    </dgm:pt>
    <dgm:pt modelId="{4C516911-FA02-47E1-8FFB-B386D1C8BCA2}" type="pres">
      <dgm:prSet presAssocID="{394AF512-9CC3-4790-8D8E-633FE1BB9EFF}" presName="dummy" presStyleCnt="0"/>
      <dgm:spPr/>
    </dgm:pt>
    <dgm:pt modelId="{876D40AA-AAA1-45A1-8001-EBF97F92EC8E}" type="pres">
      <dgm:prSet presAssocID="{63430C35-6A8A-4760-A367-C9AC6C06F39A}" presName="sibTrans" presStyleLbl="sibTrans2D1" presStyleIdx="0" presStyleCnt="4"/>
      <dgm:spPr/>
      <dgm:t>
        <a:bodyPr/>
        <a:lstStyle/>
        <a:p>
          <a:endParaRPr lang="en-US"/>
        </a:p>
      </dgm:t>
    </dgm:pt>
    <dgm:pt modelId="{DF4713E6-8161-4380-9C83-78968EB45AA4}" type="pres">
      <dgm:prSet presAssocID="{477A2AEE-E7FB-4DF7-A3AB-58BA0AB805CC}" presName="node" presStyleLbl="node1" presStyleIdx="1" presStyleCnt="4" custScaleX="157780" custScaleY="146235" custRadScaleRad="110731" custRadScaleInc="-5449">
        <dgm:presLayoutVars>
          <dgm:bulletEnabled val="1"/>
        </dgm:presLayoutVars>
      </dgm:prSet>
      <dgm:spPr/>
      <dgm:t>
        <a:bodyPr/>
        <a:lstStyle/>
        <a:p>
          <a:endParaRPr lang="en-US"/>
        </a:p>
      </dgm:t>
    </dgm:pt>
    <dgm:pt modelId="{592A6C0D-AE91-4184-8416-2861327EB5E9}" type="pres">
      <dgm:prSet presAssocID="{477A2AEE-E7FB-4DF7-A3AB-58BA0AB805CC}" presName="dummy" presStyleCnt="0"/>
      <dgm:spPr/>
    </dgm:pt>
    <dgm:pt modelId="{4E7A3015-0D3B-4F96-AE5B-3FA5F9B1C16A}" type="pres">
      <dgm:prSet presAssocID="{50EC5BAE-81DD-4E86-AFCD-A3ADC1E0FFA6}" presName="sibTrans" presStyleLbl="sibTrans2D1" presStyleIdx="1" presStyleCnt="4"/>
      <dgm:spPr/>
      <dgm:t>
        <a:bodyPr/>
        <a:lstStyle/>
        <a:p>
          <a:endParaRPr lang="en-US"/>
        </a:p>
      </dgm:t>
    </dgm:pt>
    <dgm:pt modelId="{D34D9ACD-4800-437A-A1B9-214D31E0AB57}" type="pres">
      <dgm:prSet presAssocID="{3FAE3039-434D-43BD-AFAE-D029CFEF00DB}" presName="node" presStyleLbl="node1" presStyleIdx="2" presStyleCnt="4" custScaleX="132261" custScaleY="121461">
        <dgm:presLayoutVars>
          <dgm:bulletEnabled val="1"/>
        </dgm:presLayoutVars>
      </dgm:prSet>
      <dgm:spPr/>
      <dgm:t>
        <a:bodyPr/>
        <a:lstStyle/>
        <a:p>
          <a:endParaRPr lang="en-US"/>
        </a:p>
      </dgm:t>
    </dgm:pt>
    <dgm:pt modelId="{6A14E7A3-1F58-4A50-916D-7BE4CC0E3CBE}" type="pres">
      <dgm:prSet presAssocID="{3FAE3039-434D-43BD-AFAE-D029CFEF00DB}" presName="dummy" presStyleCnt="0"/>
      <dgm:spPr/>
    </dgm:pt>
    <dgm:pt modelId="{7E1EE194-ED97-49F7-8A2E-7B80CDB23BF2}" type="pres">
      <dgm:prSet presAssocID="{F3D5F31C-BB9E-4817-AE0C-F8C39C635F97}" presName="sibTrans" presStyleLbl="sibTrans2D1" presStyleIdx="2" presStyleCnt="4"/>
      <dgm:spPr/>
      <dgm:t>
        <a:bodyPr/>
        <a:lstStyle/>
        <a:p>
          <a:endParaRPr lang="en-US"/>
        </a:p>
      </dgm:t>
    </dgm:pt>
    <dgm:pt modelId="{150C76E3-7ADB-4534-83C4-053267289F6E}" type="pres">
      <dgm:prSet presAssocID="{66535255-964C-4757-A464-42266A4A9B64}" presName="node" presStyleLbl="node1" presStyleIdx="3" presStyleCnt="4" custScaleX="135303" custScaleY="131620" custRadScaleRad="106437" custRadScaleInc="5366">
        <dgm:presLayoutVars>
          <dgm:bulletEnabled val="1"/>
        </dgm:presLayoutVars>
      </dgm:prSet>
      <dgm:spPr/>
      <dgm:t>
        <a:bodyPr/>
        <a:lstStyle/>
        <a:p>
          <a:endParaRPr lang="en-US"/>
        </a:p>
      </dgm:t>
    </dgm:pt>
    <dgm:pt modelId="{30F678A9-5A2B-47E0-B0D8-C43648F183B9}" type="pres">
      <dgm:prSet presAssocID="{66535255-964C-4757-A464-42266A4A9B64}" presName="dummy" presStyleCnt="0"/>
      <dgm:spPr/>
    </dgm:pt>
    <dgm:pt modelId="{4223BC2E-762B-4D5A-B7E5-33A899719C26}" type="pres">
      <dgm:prSet presAssocID="{92529433-E393-4952-91E6-41DDB048C9F5}" presName="sibTrans" presStyleLbl="sibTrans2D1" presStyleIdx="3" presStyleCnt="4"/>
      <dgm:spPr/>
      <dgm:t>
        <a:bodyPr/>
        <a:lstStyle/>
        <a:p>
          <a:endParaRPr lang="en-US"/>
        </a:p>
      </dgm:t>
    </dgm:pt>
  </dgm:ptLst>
  <dgm:cxnLst>
    <dgm:cxn modelId="{3AB0AEEE-08B1-49A1-97C6-B3132EDEC5F3}" srcId="{BE4A7B71-AB1C-40A8-88FE-E35D6F8AC4B1}" destId="{3FAE3039-434D-43BD-AFAE-D029CFEF00DB}" srcOrd="2" destOrd="0" parTransId="{A3D99050-EE32-406F-ABA5-454560C3DB17}" sibTransId="{F3D5F31C-BB9E-4817-AE0C-F8C39C635F97}"/>
    <dgm:cxn modelId="{D266EED0-B679-421F-9DCA-E1FDBBD7C84F}" type="presOf" srcId="{BE4A7B71-AB1C-40A8-88FE-E35D6F8AC4B1}" destId="{004CF0DB-12C4-4620-81B7-1DC7A0459270}" srcOrd="0" destOrd="0" presId="urn:microsoft.com/office/officeart/2005/8/layout/radial6"/>
    <dgm:cxn modelId="{B4837CB8-3AA8-4AF6-96C8-D02746B5AF94}" type="presOf" srcId="{92529433-E393-4952-91E6-41DDB048C9F5}" destId="{4223BC2E-762B-4D5A-B7E5-33A899719C26}" srcOrd="0" destOrd="0" presId="urn:microsoft.com/office/officeart/2005/8/layout/radial6"/>
    <dgm:cxn modelId="{05D69737-7B7D-442A-BDFA-BB0101F2F609}" type="presOf" srcId="{3FAE3039-434D-43BD-AFAE-D029CFEF00DB}" destId="{D34D9ACD-4800-437A-A1B9-214D31E0AB57}" srcOrd="0" destOrd="0" presId="urn:microsoft.com/office/officeart/2005/8/layout/radial6"/>
    <dgm:cxn modelId="{E4313BAC-2C92-4BAC-981C-3FA2F1D2B5DE}" type="presOf" srcId="{50EC5BAE-81DD-4E86-AFCD-A3ADC1E0FFA6}" destId="{4E7A3015-0D3B-4F96-AE5B-3FA5F9B1C16A}" srcOrd="0" destOrd="0" presId="urn:microsoft.com/office/officeart/2005/8/layout/radial6"/>
    <dgm:cxn modelId="{65BC07AD-50D4-49EF-B5CB-12D5F387CFD7}" type="presOf" srcId="{66535255-964C-4757-A464-42266A4A9B64}" destId="{150C76E3-7ADB-4534-83C4-053267289F6E}" srcOrd="0" destOrd="0" presId="urn:microsoft.com/office/officeart/2005/8/layout/radial6"/>
    <dgm:cxn modelId="{D262A32C-1C38-4A23-9497-FF6C68BA9EE1}" srcId="{BE4A7B71-AB1C-40A8-88FE-E35D6F8AC4B1}" destId="{394AF512-9CC3-4790-8D8E-633FE1BB9EFF}" srcOrd="0" destOrd="0" parTransId="{2426B549-2AA5-4809-9091-2E2AFB1BAE71}" sibTransId="{63430C35-6A8A-4760-A367-C9AC6C06F39A}"/>
    <dgm:cxn modelId="{53AA8132-D595-4728-8B02-90C7CE25DE79}" type="presOf" srcId="{D2FF4110-F1BC-4746-A45D-A7132E44725B}" destId="{DDCEE034-C8FE-4F67-AE64-4BE3EDD6F7D5}" srcOrd="0" destOrd="0" presId="urn:microsoft.com/office/officeart/2005/8/layout/radial6"/>
    <dgm:cxn modelId="{9BB34787-A6CC-459A-88A0-291067C22C8B}" type="presOf" srcId="{477A2AEE-E7FB-4DF7-A3AB-58BA0AB805CC}" destId="{DF4713E6-8161-4380-9C83-78968EB45AA4}" srcOrd="0" destOrd="0" presId="urn:microsoft.com/office/officeart/2005/8/layout/radial6"/>
    <dgm:cxn modelId="{A3D2D816-74BB-4AAD-88A0-2F8DD037C7E6}" srcId="{D2FF4110-F1BC-4746-A45D-A7132E44725B}" destId="{BE4A7B71-AB1C-40A8-88FE-E35D6F8AC4B1}" srcOrd="0" destOrd="0" parTransId="{47615717-37DE-4704-963F-1E91D403E4A1}" sibTransId="{0CB91F3C-6F82-45B9-9C5B-DC1030B366BA}"/>
    <dgm:cxn modelId="{C9C3C1AC-9AC0-4862-AC80-767B6FBB2310}" type="presOf" srcId="{394AF512-9CC3-4790-8D8E-633FE1BB9EFF}" destId="{ECD02BFC-6672-4D9D-B0FB-1E5AB1D859EB}" srcOrd="0" destOrd="0" presId="urn:microsoft.com/office/officeart/2005/8/layout/radial6"/>
    <dgm:cxn modelId="{637107AC-6CC3-4484-A6D8-36AC2F871F3E}" srcId="{BE4A7B71-AB1C-40A8-88FE-E35D6F8AC4B1}" destId="{477A2AEE-E7FB-4DF7-A3AB-58BA0AB805CC}" srcOrd="1" destOrd="0" parTransId="{8F998C45-DCD9-428E-801C-8EFDA1698EA2}" sibTransId="{50EC5BAE-81DD-4E86-AFCD-A3ADC1E0FFA6}"/>
    <dgm:cxn modelId="{AC11033A-04B2-4858-8D9D-FD2D6C1C00EA}" type="presOf" srcId="{F3D5F31C-BB9E-4817-AE0C-F8C39C635F97}" destId="{7E1EE194-ED97-49F7-8A2E-7B80CDB23BF2}" srcOrd="0" destOrd="0" presId="urn:microsoft.com/office/officeart/2005/8/layout/radial6"/>
    <dgm:cxn modelId="{2274B82A-9FB5-4C04-8EBC-0BEBC890ECE6}" srcId="{BE4A7B71-AB1C-40A8-88FE-E35D6F8AC4B1}" destId="{66535255-964C-4757-A464-42266A4A9B64}" srcOrd="3" destOrd="0" parTransId="{9C2E6DD9-4853-425A-9EC9-FFB06178A290}" sibTransId="{92529433-E393-4952-91E6-41DDB048C9F5}"/>
    <dgm:cxn modelId="{78D0BD1C-B598-4AE6-91B9-3819BAE0B205}" type="presOf" srcId="{63430C35-6A8A-4760-A367-C9AC6C06F39A}" destId="{876D40AA-AAA1-45A1-8001-EBF97F92EC8E}" srcOrd="0" destOrd="0" presId="urn:microsoft.com/office/officeart/2005/8/layout/radial6"/>
    <dgm:cxn modelId="{815C775A-4ED1-4968-A961-E63526F62D92}" type="presParOf" srcId="{DDCEE034-C8FE-4F67-AE64-4BE3EDD6F7D5}" destId="{004CF0DB-12C4-4620-81B7-1DC7A0459270}" srcOrd="0" destOrd="0" presId="urn:microsoft.com/office/officeart/2005/8/layout/radial6"/>
    <dgm:cxn modelId="{30625277-AA0D-4C13-8A39-AE35833223BA}" type="presParOf" srcId="{DDCEE034-C8FE-4F67-AE64-4BE3EDD6F7D5}" destId="{ECD02BFC-6672-4D9D-B0FB-1E5AB1D859EB}" srcOrd="1" destOrd="0" presId="urn:microsoft.com/office/officeart/2005/8/layout/radial6"/>
    <dgm:cxn modelId="{FA4DAD7D-7BE8-46F7-96D3-5616710019A0}" type="presParOf" srcId="{DDCEE034-C8FE-4F67-AE64-4BE3EDD6F7D5}" destId="{4C516911-FA02-47E1-8FFB-B386D1C8BCA2}" srcOrd="2" destOrd="0" presId="urn:microsoft.com/office/officeart/2005/8/layout/radial6"/>
    <dgm:cxn modelId="{607B75C8-6077-489C-8629-947CC11916A6}" type="presParOf" srcId="{DDCEE034-C8FE-4F67-AE64-4BE3EDD6F7D5}" destId="{876D40AA-AAA1-45A1-8001-EBF97F92EC8E}" srcOrd="3" destOrd="0" presId="urn:microsoft.com/office/officeart/2005/8/layout/radial6"/>
    <dgm:cxn modelId="{80F48602-80BB-4E9B-A8F2-68610861D605}" type="presParOf" srcId="{DDCEE034-C8FE-4F67-AE64-4BE3EDD6F7D5}" destId="{DF4713E6-8161-4380-9C83-78968EB45AA4}" srcOrd="4" destOrd="0" presId="urn:microsoft.com/office/officeart/2005/8/layout/radial6"/>
    <dgm:cxn modelId="{E11A20BA-2DB6-49BF-99C8-38B4D51CDCE2}" type="presParOf" srcId="{DDCEE034-C8FE-4F67-AE64-4BE3EDD6F7D5}" destId="{592A6C0D-AE91-4184-8416-2861327EB5E9}" srcOrd="5" destOrd="0" presId="urn:microsoft.com/office/officeart/2005/8/layout/radial6"/>
    <dgm:cxn modelId="{0619B8A4-6977-4C42-94EC-18F60BCF9A69}" type="presParOf" srcId="{DDCEE034-C8FE-4F67-AE64-4BE3EDD6F7D5}" destId="{4E7A3015-0D3B-4F96-AE5B-3FA5F9B1C16A}" srcOrd="6" destOrd="0" presId="urn:microsoft.com/office/officeart/2005/8/layout/radial6"/>
    <dgm:cxn modelId="{17F491AA-7216-4131-8535-007A685299A3}" type="presParOf" srcId="{DDCEE034-C8FE-4F67-AE64-4BE3EDD6F7D5}" destId="{D34D9ACD-4800-437A-A1B9-214D31E0AB57}" srcOrd="7" destOrd="0" presId="urn:microsoft.com/office/officeart/2005/8/layout/radial6"/>
    <dgm:cxn modelId="{D5D9EA75-2708-4AC0-98DD-C435C4E2E26F}" type="presParOf" srcId="{DDCEE034-C8FE-4F67-AE64-4BE3EDD6F7D5}" destId="{6A14E7A3-1F58-4A50-916D-7BE4CC0E3CBE}" srcOrd="8" destOrd="0" presId="urn:microsoft.com/office/officeart/2005/8/layout/radial6"/>
    <dgm:cxn modelId="{FE8B96CB-ABE9-4D43-93F8-A37B170267DA}" type="presParOf" srcId="{DDCEE034-C8FE-4F67-AE64-4BE3EDD6F7D5}" destId="{7E1EE194-ED97-49F7-8A2E-7B80CDB23BF2}" srcOrd="9" destOrd="0" presId="urn:microsoft.com/office/officeart/2005/8/layout/radial6"/>
    <dgm:cxn modelId="{76B1E436-253A-4173-B6EC-A84B3B6F81C3}" type="presParOf" srcId="{DDCEE034-C8FE-4F67-AE64-4BE3EDD6F7D5}" destId="{150C76E3-7ADB-4534-83C4-053267289F6E}" srcOrd="10" destOrd="0" presId="urn:microsoft.com/office/officeart/2005/8/layout/radial6"/>
    <dgm:cxn modelId="{186D018C-0D66-42E5-B934-F8238606CCD7}" type="presParOf" srcId="{DDCEE034-C8FE-4F67-AE64-4BE3EDD6F7D5}" destId="{30F678A9-5A2B-47E0-B0D8-C43648F183B9}" srcOrd="11" destOrd="0" presId="urn:microsoft.com/office/officeart/2005/8/layout/radial6"/>
    <dgm:cxn modelId="{B52FD2F7-832B-4682-871A-BD1746636B6B}" type="presParOf" srcId="{DDCEE034-C8FE-4F67-AE64-4BE3EDD6F7D5}" destId="{4223BC2E-762B-4D5A-B7E5-33A899719C26}"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CEA0C-8D8B-4E9F-A441-742E42FD6AE3}">
      <dsp:nvSpPr>
        <dsp:cNvPr id="0" name=""/>
        <dsp:cNvSpPr/>
      </dsp:nvSpPr>
      <dsp:spPr>
        <a:xfrm>
          <a:off x="2055117" y="0"/>
          <a:ext cx="1958578" cy="979289"/>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Scope</a:t>
          </a:r>
          <a:endParaRPr lang="en-US" sz="3300" kern="1200" dirty="0"/>
        </a:p>
      </dsp:txBody>
      <dsp:txXfrm>
        <a:off x="2083799" y="28682"/>
        <a:ext cx="1901214" cy="921925"/>
      </dsp:txXfrm>
    </dsp:sp>
    <dsp:sp modelId="{5D9E7B2F-5D51-4621-B539-DB9BC050444E}">
      <dsp:nvSpPr>
        <dsp:cNvPr id="0" name=""/>
        <dsp:cNvSpPr/>
      </dsp:nvSpPr>
      <dsp:spPr>
        <a:xfrm rot="3587539">
          <a:off x="3338744" y="1720918"/>
          <a:ext cx="1024550" cy="342751"/>
        </a:xfrm>
        <a:prstGeom prst="lef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441569" y="1789468"/>
        <a:ext cx="818900" cy="205651"/>
      </dsp:txXfrm>
    </dsp:sp>
    <dsp:sp modelId="{B92FD388-73E7-4B5D-8933-9E6012483E2A}">
      <dsp:nvSpPr>
        <dsp:cNvPr id="0" name=""/>
        <dsp:cNvSpPr/>
      </dsp:nvSpPr>
      <dsp:spPr>
        <a:xfrm>
          <a:off x="3688344" y="2805298"/>
          <a:ext cx="1958578" cy="979289"/>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Cost</a:t>
          </a:r>
          <a:endParaRPr lang="en-US" sz="3300" kern="1200" dirty="0"/>
        </a:p>
      </dsp:txBody>
      <dsp:txXfrm>
        <a:off x="3717026" y="2833980"/>
        <a:ext cx="1901214" cy="921925"/>
      </dsp:txXfrm>
    </dsp:sp>
    <dsp:sp modelId="{E3D83EB9-39E2-471E-900A-1541F5567537}">
      <dsp:nvSpPr>
        <dsp:cNvPr id="0" name=""/>
        <dsp:cNvSpPr/>
      </dsp:nvSpPr>
      <dsp:spPr>
        <a:xfrm rot="10800000">
          <a:off x="2535724" y="3123567"/>
          <a:ext cx="1024550" cy="342751"/>
        </a:xfrm>
        <a:prstGeom prst="lef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2638549" y="3192117"/>
        <a:ext cx="818900" cy="205651"/>
      </dsp:txXfrm>
    </dsp:sp>
    <dsp:sp modelId="{AFD4EF94-425A-4ABF-AD90-776596B3EFDA}">
      <dsp:nvSpPr>
        <dsp:cNvPr id="0" name=""/>
        <dsp:cNvSpPr/>
      </dsp:nvSpPr>
      <dsp:spPr>
        <a:xfrm>
          <a:off x="449077" y="2805298"/>
          <a:ext cx="1958578" cy="979289"/>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Schedule</a:t>
          </a:r>
          <a:endParaRPr lang="en-US" sz="3300" kern="1200" dirty="0"/>
        </a:p>
      </dsp:txBody>
      <dsp:txXfrm>
        <a:off x="477759" y="2833980"/>
        <a:ext cx="1901214" cy="921925"/>
      </dsp:txXfrm>
    </dsp:sp>
    <dsp:sp modelId="{AD150770-224F-47F6-B602-80A79DE01828}">
      <dsp:nvSpPr>
        <dsp:cNvPr id="0" name=""/>
        <dsp:cNvSpPr/>
      </dsp:nvSpPr>
      <dsp:spPr>
        <a:xfrm rot="17987474">
          <a:off x="1719111" y="1720918"/>
          <a:ext cx="1024550" cy="342751"/>
        </a:xfrm>
        <a:prstGeom prst="lef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821936" y="1789468"/>
        <a:ext cx="818900" cy="205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37840" cy="464820"/>
          </a:xfrm>
          <a:prstGeom prst="rect">
            <a:avLst/>
          </a:prstGeom>
        </p:spPr>
        <p:txBody>
          <a:bodyPr vert="horz" lIns="93179" tIns="46590" rIns="93179" bIns="46590"/>
          <a:lstStyle/>
          <a:p>
            <a:endParaRPr lang="en-US"/>
          </a:p>
        </p:txBody>
      </p:sp>
      <p:sp>
        <p:nvSpPr>
          <p:cNvPr id="3" name="Rectangle 3"/>
          <p:cNvSpPr>
            <a:spLocks noGrp="1"/>
          </p:cNvSpPr>
          <p:nvPr>
            <p:ph type="dt" sz="quarter" idx="1"/>
          </p:nvPr>
        </p:nvSpPr>
        <p:spPr>
          <a:xfrm>
            <a:off x="3970938" y="0"/>
            <a:ext cx="3037840" cy="464820"/>
          </a:xfrm>
          <a:prstGeom prst="rect">
            <a:avLst/>
          </a:prstGeom>
        </p:spPr>
        <p:txBody>
          <a:bodyPr vert="horz" lIns="93179" tIns="46590" rIns="93179" bIns="46590"/>
          <a:lstStyle/>
          <a:p>
            <a:fld id="{03170175-C3ED-4C72-B085-79CCCD670CC9}" type="datetimeFigureOut">
              <a:rPr lang="en-US" smtClean="0"/>
              <a:pPr/>
              <a:t>11/15/2012</a:t>
            </a:fld>
            <a:endParaRPr lang="en-US"/>
          </a:p>
        </p:txBody>
      </p:sp>
      <p:sp>
        <p:nvSpPr>
          <p:cNvPr id="4" name="Rectangle 4"/>
          <p:cNvSpPr>
            <a:spLocks noGrp="1"/>
          </p:cNvSpPr>
          <p:nvPr>
            <p:ph type="ftr" sz="quarter" idx="2"/>
          </p:nvPr>
        </p:nvSpPr>
        <p:spPr>
          <a:xfrm>
            <a:off x="0" y="8829967"/>
            <a:ext cx="3037840" cy="464820"/>
          </a:xfrm>
          <a:prstGeom prst="rect">
            <a:avLst/>
          </a:prstGeom>
        </p:spPr>
        <p:txBody>
          <a:bodyPr vert="horz" lIns="93179" tIns="46590" rIns="93179" bIns="46590"/>
          <a:lstStyle/>
          <a:p>
            <a:endParaRPr lang="en-US"/>
          </a:p>
        </p:txBody>
      </p:sp>
      <p:sp>
        <p:nvSpPr>
          <p:cNvPr id="5" name="Rectangle 5"/>
          <p:cNvSpPr>
            <a:spLocks noGrp="1"/>
          </p:cNvSpPr>
          <p:nvPr>
            <p:ph type="sldNum" sz="quarter" idx="3"/>
          </p:nvPr>
        </p:nvSpPr>
        <p:spPr>
          <a:xfrm>
            <a:off x="3970938" y="8829967"/>
            <a:ext cx="3037840" cy="464820"/>
          </a:xfrm>
          <a:prstGeom prst="rect">
            <a:avLst/>
          </a:prstGeom>
        </p:spPr>
        <p:txBody>
          <a:bodyPr vert="horz" lIns="93179" tIns="46590" rIns="93179" bIns="46590"/>
          <a:lstStyle/>
          <a:p>
            <a:fld id="{92977F1F-E40B-4E53-8E11-28ED506983A2}" type="slidenum">
              <a:rPr lang="en-US" smtClean="0"/>
              <a:pPr/>
              <a:t>‹#›</a:t>
            </a:fld>
            <a:endParaRPr lang="en-US"/>
          </a:p>
        </p:txBody>
      </p:sp>
    </p:spTree>
    <p:extLst>
      <p:ext uri="{BB962C8B-B14F-4D97-AF65-F5344CB8AC3E}">
        <p14:creationId xmlns:p14="http://schemas.microsoft.com/office/powerpoint/2010/main" val="33703985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37840" cy="464820"/>
          </a:xfrm>
          <a:prstGeom prst="rect">
            <a:avLst/>
          </a:prstGeom>
        </p:spPr>
        <p:txBody>
          <a:bodyPr vert="horz" lIns="93179" tIns="46590" rIns="93179" bIns="46590"/>
          <a:lstStyle/>
          <a:p>
            <a:endParaRPr lang="en-US"/>
          </a:p>
        </p:txBody>
      </p:sp>
      <p:sp>
        <p:nvSpPr>
          <p:cNvPr id="3" name="Rectangle 3"/>
          <p:cNvSpPr>
            <a:spLocks noGrp="1"/>
          </p:cNvSpPr>
          <p:nvPr>
            <p:ph type="dt" idx="1"/>
          </p:nvPr>
        </p:nvSpPr>
        <p:spPr>
          <a:xfrm>
            <a:off x="3970938" y="0"/>
            <a:ext cx="3037840" cy="464820"/>
          </a:xfrm>
          <a:prstGeom prst="rect">
            <a:avLst/>
          </a:prstGeom>
        </p:spPr>
        <p:txBody>
          <a:bodyPr vert="horz" lIns="93179" tIns="46590" rIns="93179" bIns="46590"/>
          <a:lstStyle/>
          <a:p>
            <a:fld id="{2D9FB51A-E05F-4494-ADA5-A77EAE266FCF}" type="datetimeFigureOut">
              <a:rPr lang="en-US" smtClean="0"/>
              <a:pPr/>
              <a:t>11/15/2012</a:t>
            </a:fld>
            <a:endParaRPr lang="en-US"/>
          </a:p>
        </p:txBody>
      </p:sp>
      <p:sp>
        <p:nvSpPr>
          <p:cNvPr id="4" name="Rectangle 4"/>
          <p:cNvSpPr>
            <a:spLocks noGrp="1" noRot="1" noChangeAspect="1"/>
          </p:cNvSpPr>
          <p:nvPr>
            <p:ph type="sldImg" idx="2"/>
          </p:nvPr>
        </p:nvSpPr>
        <p:spPr>
          <a:xfrm>
            <a:off x="1182688" y="696913"/>
            <a:ext cx="4646612" cy="3486150"/>
          </a:xfrm>
          <a:prstGeom prst="rect">
            <a:avLst/>
          </a:prstGeom>
          <a:noFill/>
          <a:ln w="12700">
            <a:solidFill>
              <a:prstClr val="black"/>
            </a:solidFill>
          </a:ln>
        </p:spPr>
        <p:txBody>
          <a:bodyPr vert="horz" lIns="93179" tIns="46590" rIns="93179" bIns="46590" anchor="ctr"/>
          <a:lstStyle/>
          <a:p>
            <a:endParaRPr lang="en-US"/>
          </a:p>
        </p:txBody>
      </p:sp>
      <p:sp>
        <p:nvSpPr>
          <p:cNvPr id="5" name="Rectangle 5"/>
          <p:cNvSpPr>
            <a:spLocks noGrp="1"/>
          </p:cNvSpPr>
          <p:nvPr>
            <p:ph type="body" sz="quarter" idx="3"/>
          </p:nvPr>
        </p:nvSpPr>
        <p:spPr>
          <a:xfrm>
            <a:off x="701040" y="4415791"/>
            <a:ext cx="5608320" cy="4183380"/>
          </a:xfrm>
          <a:prstGeom prst="rect">
            <a:avLst/>
          </a:prstGeom>
        </p:spPr>
        <p:txBody>
          <a:bodyPr vert="horz" lIns="93179" tIns="46590" rIns="93179" bIns="46590">
            <a:normAutofit/>
          </a:bodyPr>
          <a:lstStyle/>
          <a:p>
            <a:pPr lvl="0"/>
            <a:r>
              <a:rPr lang="en-US" noProof="1" smtClean="0"/>
              <a:t>Click to edit Master text styles</a:t>
            </a:r>
            <a:endParaRPr lang="en-US"/>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6" name="Rectangle 6"/>
          <p:cNvSpPr>
            <a:spLocks noGrp="1"/>
          </p:cNvSpPr>
          <p:nvPr>
            <p:ph type="ftr" sz="quarter" idx="4"/>
          </p:nvPr>
        </p:nvSpPr>
        <p:spPr>
          <a:xfrm>
            <a:off x="0" y="8829967"/>
            <a:ext cx="3037840" cy="464820"/>
          </a:xfrm>
          <a:prstGeom prst="rect">
            <a:avLst/>
          </a:prstGeom>
        </p:spPr>
        <p:txBody>
          <a:bodyPr vert="horz" lIns="93179" tIns="46590" rIns="93179" bIns="46590"/>
          <a:lstStyle/>
          <a:p>
            <a:endParaRPr lang="en-US"/>
          </a:p>
        </p:txBody>
      </p:sp>
      <p:sp>
        <p:nvSpPr>
          <p:cNvPr id="7" name="Rectangle 7"/>
          <p:cNvSpPr>
            <a:spLocks noGrp="1"/>
          </p:cNvSpPr>
          <p:nvPr>
            <p:ph type="sldNum" sz="quarter" idx="5"/>
          </p:nvPr>
        </p:nvSpPr>
        <p:spPr>
          <a:xfrm>
            <a:off x="3970938" y="8829967"/>
            <a:ext cx="3037840" cy="464820"/>
          </a:xfrm>
          <a:prstGeom prst="rect">
            <a:avLst/>
          </a:prstGeom>
        </p:spPr>
        <p:txBody>
          <a:bodyPr vert="horz" lIns="93179" tIns="46590" rIns="93179" bIns="46590"/>
          <a:lstStyle/>
          <a:p>
            <a:fld id="{13CD1B0D-083E-4DA2-81AD-16B7E971189E}" type="slidenum">
              <a:rPr lang="en-US" smtClean="0"/>
              <a:pPr/>
              <a:t>‹#›</a:t>
            </a:fld>
            <a:endParaRPr lang="en-US"/>
          </a:p>
        </p:txBody>
      </p:sp>
    </p:spTree>
    <p:extLst>
      <p:ext uri="{BB962C8B-B14F-4D97-AF65-F5344CB8AC3E}">
        <p14:creationId xmlns:p14="http://schemas.microsoft.com/office/powerpoint/2010/main" val="1329291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a:p>
        </p:txBody>
      </p:sp>
      <p:sp>
        <p:nvSpPr>
          <p:cNvPr id="3" name="Rectangle 3"/>
          <p:cNvSpPr>
            <a:spLocks noGrp="1"/>
          </p:cNvSpPr>
          <p:nvPr>
            <p:ph type="body" idx="1"/>
          </p:nvPr>
        </p:nvSpPr>
        <p:spPr/>
        <p:txBody>
          <a:bodyPr/>
          <a:lstStyle/>
          <a:p>
            <a:r>
              <a:rPr lang="en-US" dirty="0" smtClean="0"/>
              <a:t>Check in with the students.</a:t>
            </a:r>
          </a:p>
          <a:p>
            <a:endParaRPr lang="en-US" dirty="0" smtClean="0"/>
          </a:p>
          <a:p>
            <a:r>
              <a:rPr lang="en-US" dirty="0" smtClean="0"/>
              <a:t>Introduce</a:t>
            </a:r>
            <a:r>
              <a:rPr lang="en-US" baseline="0" dirty="0" smtClean="0"/>
              <a:t> the lecture content – next slide.</a:t>
            </a:r>
            <a:endParaRPr lang="en-US" dirty="0"/>
          </a:p>
        </p:txBody>
      </p:sp>
      <p:sp>
        <p:nvSpPr>
          <p:cNvPr id="4" name="Rectangle 4"/>
          <p:cNvSpPr>
            <a:spLocks noGrp="1"/>
          </p:cNvSpPr>
          <p:nvPr>
            <p:ph type="dt" idx="10"/>
          </p:nvPr>
        </p:nvSpPr>
        <p:spPr/>
        <p:txBody>
          <a:bodyPr/>
          <a:lstStyle/>
          <a:p>
            <a:fld id="{2D9FB51A-E05F-4494-ADA5-A77EAE266FCF}" type="datetimeFigureOut">
              <a:rPr lang="en-US" smtClean="0"/>
              <a:pPr/>
              <a:t>11/15/2012</a:t>
            </a:fld>
            <a:endParaRPr lang="en-US"/>
          </a:p>
        </p:txBody>
      </p:sp>
      <p:sp>
        <p:nvSpPr>
          <p:cNvPr id="5" name="Rectangle 5"/>
          <p:cNvSpPr>
            <a:spLocks noGrp="1"/>
          </p:cNvSpPr>
          <p:nvPr>
            <p:ph type="ftr" sz="quarter" idx="11"/>
          </p:nvPr>
        </p:nvSpPr>
        <p:spPr/>
        <p:txBody>
          <a:bodyPr/>
          <a:lstStyle/>
          <a:p>
            <a:endParaRPr lang="en-US"/>
          </a:p>
        </p:txBody>
      </p:sp>
      <p:sp>
        <p:nvSpPr>
          <p:cNvPr id="6" name="Rectangle 6"/>
          <p:cNvSpPr>
            <a:spLocks noGrp="1"/>
          </p:cNvSpPr>
          <p:nvPr>
            <p:ph type="sldNum" sz="quarter" idx="12"/>
          </p:nvPr>
        </p:nvSpPr>
        <p:spPr/>
        <p:txBody>
          <a:bodyPr/>
          <a:lstStyle/>
          <a:p>
            <a:fld id="{13CD1B0D-083E-4DA2-81AD-16B7E971189E}" type="slidenum">
              <a:rPr lang="en-US" smtClean="0"/>
              <a:pPr/>
              <a:t>1</a:t>
            </a:fld>
            <a:endParaRPr lang="en-US"/>
          </a:p>
        </p:txBody>
      </p:sp>
      <p:sp>
        <p:nvSpPr>
          <p:cNvPr id="7" name="Rectangle 7"/>
          <p:cNvSpPr>
            <a:spLocks noGrp="1"/>
          </p:cNvSpPr>
          <p:nvPr>
            <p:ph type="hdr" sz="quarter" idx="1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31795" lvl="2"/>
            <a:r>
              <a:rPr lang="en-US" baseline="0" dirty="0" smtClean="0"/>
              <a:t>The Quality Tools used in Quality begin as follows: (next slide)</a:t>
            </a:r>
          </a:p>
        </p:txBody>
      </p:sp>
      <p:sp>
        <p:nvSpPr>
          <p:cNvPr id="4" name="Slide Number Placeholder 3"/>
          <p:cNvSpPr>
            <a:spLocks noGrp="1"/>
          </p:cNvSpPr>
          <p:nvPr>
            <p:ph type="sldNum" sz="quarter" idx="10"/>
          </p:nvPr>
        </p:nvSpPr>
        <p:spPr/>
        <p:txBody>
          <a:bodyPr/>
          <a:lstStyle/>
          <a:p>
            <a:fld id="{13CD1B0D-083E-4DA2-81AD-16B7E971189E}" type="slidenum">
              <a:rPr lang="en-US" smtClean="0"/>
              <a:pPr/>
              <a:t>19</a:t>
            </a:fld>
            <a:endParaRPr lang="en-US"/>
          </a:p>
        </p:txBody>
      </p:sp>
    </p:spTree>
    <p:extLst>
      <p:ext uri="{BB962C8B-B14F-4D97-AF65-F5344CB8AC3E}">
        <p14:creationId xmlns:p14="http://schemas.microsoft.com/office/powerpoint/2010/main" val="381429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31795" lvl="2"/>
            <a:r>
              <a:rPr lang="en-US" baseline="0" dirty="0" smtClean="0"/>
              <a:t>The fishbone (cause and effect) diagrams show how various causes and sub causes related to create problems or effects.</a:t>
            </a:r>
          </a:p>
        </p:txBody>
      </p:sp>
      <p:sp>
        <p:nvSpPr>
          <p:cNvPr id="4" name="Slide Number Placeholder 3"/>
          <p:cNvSpPr>
            <a:spLocks noGrp="1"/>
          </p:cNvSpPr>
          <p:nvPr>
            <p:ph type="sldNum" sz="quarter" idx="10"/>
          </p:nvPr>
        </p:nvSpPr>
        <p:spPr/>
        <p:txBody>
          <a:bodyPr/>
          <a:lstStyle/>
          <a:p>
            <a:fld id="{13CD1B0D-083E-4DA2-81AD-16B7E971189E}" type="slidenum">
              <a:rPr lang="en-US" smtClean="0"/>
              <a:pPr/>
              <a:t>20</a:t>
            </a:fld>
            <a:endParaRPr lang="en-US"/>
          </a:p>
        </p:txBody>
      </p:sp>
    </p:spTree>
    <p:extLst>
      <p:ext uri="{BB962C8B-B14F-4D97-AF65-F5344CB8AC3E}">
        <p14:creationId xmlns:p14="http://schemas.microsoft.com/office/powerpoint/2010/main" val="381429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31795" lvl="2"/>
            <a:r>
              <a:rPr lang="en-US" baseline="0" dirty="0" smtClean="0"/>
              <a:t>Control charts give a graphical display of results of a process over time.  Control charts include a defined upper and lower control limit, a mean and a visual pattern indicating out of control conditions, such as outliers. Points outside upper (UCL) or lower (LCL) control </a:t>
            </a:r>
            <a:r>
              <a:rPr lang="en-US" baseline="0" dirty="0" err="1" smtClean="0"/>
              <a:t>limites</a:t>
            </a:r>
            <a:r>
              <a:rPr lang="en-US" baseline="0" dirty="0" smtClean="0"/>
              <a:t>.</a:t>
            </a:r>
          </a:p>
        </p:txBody>
      </p:sp>
      <p:sp>
        <p:nvSpPr>
          <p:cNvPr id="4" name="Slide Number Placeholder 3"/>
          <p:cNvSpPr>
            <a:spLocks noGrp="1"/>
          </p:cNvSpPr>
          <p:nvPr>
            <p:ph type="sldNum" sz="quarter" idx="10"/>
          </p:nvPr>
        </p:nvSpPr>
        <p:spPr/>
        <p:txBody>
          <a:bodyPr/>
          <a:lstStyle/>
          <a:p>
            <a:fld id="{13CD1B0D-083E-4DA2-81AD-16B7E971189E}" type="slidenum">
              <a:rPr lang="en-US" smtClean="0"/>
              <a:pPr/>
              <a:t>21</a:t>
            </a:fld>
            <a:endParaRPr lang="en-US"/>
          </a:p>
        </p:txBody>
      </p:sp>
    </p:spTree>
    <p:extLst>
      <p:ext uri="{BB962C8B-B14F-4D97-AF65-F5344CB8AC3E}">
        <p14:creationId xmlns:p14="http://schemas.microsoft.com/office/powerpoint/2010/main" val="381429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31795" lvl="2"/>
            <a:r>
              <a:rPr lang="en-US" baseline="0" dirty="0" smtClean="0"/>
              <a:t>Histograms or commonly called bar charts are used in statistics as a graphical display of tabulated frequencies.  The categories are usually denoted in the x-axis with the height of the bar displaying the proportion of cases that fall into each category.</a:t>
            </a:r>
          </a:p>
        </p:txBody>
      </p:sp>
      <p:sp>
        <p:nvSpPr>
          <p:cNvPr id="4" name="Slide Number Placeholder 3"/>
          <p:cNvSpPr>
            <a:spLocks noGrp="1"/>
          </p:cNvSpPr>
          <p:nvPr>
            <p:ph type="sldNum" sz="quarter" idx="10"/>
          </p:nvPr>
        </p:nvSpPr>
        <p:spPr/>
        <p:txBody>
          <a:bodyPr/>
          <a:lstStyle/>
          <a:p>
            <a:fld id="{13CD1B0D-083E-4DA2-81AD-16B7E971189E}" type="slidenum">
              <a:rPr lang="en-US" smtClean="0"/>
              <a:pPr/>
              <a:t>23</a:t>
            </a:fld>
            <a:endParaRPr lang="en-US"/>
          </a:p>
        </p:txBody>
      </p:sp>
    </p:spTree>
    <p:extLst>
      <p:ext uri="{BB962C8B-B14F-4D97-AF65-F5344CB8AC3E}">
        <p14:creationId xmlns:p14="http://schemas.microsoft.com/office/powerpoint/2010/main" val="38142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31795" lvl="2"/>
            <a:r>
              <a:rPr lang="en-US" b="1" baseline="0" dirty="0" smtClean="0"/>
              <a:t>Statistical Sampling </a:t>
            </a:r>
            <a:r>
              <a:rPr lang="en-US" baseline="0" dirty="0" smtClean="0"/>
              <a:t>involves choosing part of a population for inspection for the purpose of accepting or rejecting the entire lot.  The results of statistical sampling can be depicted through the use of a variety of charting methods such as histograms, scatter diagrams, or Pareto diagrams.</a:t>
            </a:r>
          </a:p>
          <a:p>
            <a:pPr marL="931795" lvl="2"/>
            <a:endParaRPr lang="en-US" baseline="0" dirty="0" smtClean="0"/>
          </a:p>
          <a:p>
            <a:pPr marL="931795" lvl="2"/>
            <a:r>
              <a:rPr lang="en-US" baseline="0" dirty="0" smtClean="0"/>
              <a:t>The advantage of using sampling techniques include less product damage, the ability to make decisions more quickly, fewer expenses and fewer </a:t>
            </a:r>
            <a:r>
              <a:rPr lang="en-US" baseline="0" dirty="0" err="1" smtClean="0"/>
              <a:t>sourcs</a:t>
            </a:r>
            <a:r>
              <a:rPr lang="en-US" baseline="0" dirty="0" smtClean="0"/>
              <a:t>.  The </a:t>
            </a:r>
            <a:r>
              <a:rPr lang="en-US" baseline="0" dirty="0" err="1" smtClean="0"/>
              <a:t>disavantage</a:t>
            </a:r>
            <a:r>
              <a:rPr lang="en-US" baseline="0" dirty="0" smtClean="0"/>
              <a:t> is the possibility of bad decisions due to incomplete information.</a:t>
            </a:r>
          </a:p>
          <a:p>
            <a:pPr marL="931795" lvl="2"/>
            <a:endParaRPr lang="en-US" baseline="0" dirty="0" smtClean="0"/>
          </a:p>
          <a:p>
            <a:pPr marL="931795" lvl="2"/>
            <a:r>
              <a:rPr lang="en-US" b="1" baseline="0" dirty="0" smtClean="0"/>
              <a:t>Inspection</a:t>
            </a:r>
            <a:r>
              <a:rPr lang="en-US" baseline="0" dirty="0" smtClean="0"/>
              <a:t>s are used after the work is completed.</a:t>
            </a:r>
          </a:p>
          <a:p>
            <a:pPr marL="931795" lvl="2"/>
            <a:endParaRPr lang="en-US" baseline="0" dirty="0" smtClean="0"/>
          </a:p>
          <a:p>
            <a:pPr marL="931795" lvl="2"/>
            <a:r>
              <a:rPr lang="en-US" b="1" baseline="0" dirty="0" smtClean="0"/>
              <a:t>Checklists</a:t>
            </a:r>
            <a:r>
              <a:rPr lang="en-US" baseline="0" dirty="0" smtClean="0"/>
              <a:t> may be used to assist in the measuring, examining and testing activities for quality.</a:t>
            </a:r>
          </a:p>
        </p:txBody>
      </p:sp>
      <p:sp>
        <p:nvSpPr>
          <p:cNvPr id="4" name="Slide Number Placeholder 3"/>
          <p:cNvSpPr>
            <a:spLocks noGrp="1"/>
          </p:cNvSpPr>
          <p:nvPr>
            <p:ph type="sldNum" sz="quarter" idx="10"/>
          </p:nvPr>
        </p:nvSpPr>
        <p:spPr/>
        <p:txBody>
          <a:bodyPr/>
          <a:lstStyle/>
          <a:p>
            <a:fld id="{13CD1B0D-083E-4DA2-81AD-16B7E971189E}" type="slidenum">
              <a:rPr lang="en-US" smtClean="0"/>
              <a:pPr/>
              <a:t>32</a:t>
            </a:fld>
            <a:endParaRPr lang="en-US"/>
          </a:p>
        </p:txBody>
      </p:sp>
    </p:spTree>
    <p:extLst>
      <p:ext uri="{BB962C8B-B14F-4D97-AF65-F5344CB8AC3E}">
        <p14:creationId xmlns:p14="http://schemas.microsoft.com/office/powerpoint/2010/main" val="381429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provides you with a visual</a:t>
            </a:r>
            <a:r>
              <a:rPr lang="en-US" baseline="0" dirty="0" smtClean="0"/>
              <a:t> example of what would be considered as conformance/prevention cost items vs. nonconformance/inspection cost items.</a:t>
            </a:r>
            <a:endParaRPr lang="en-US" dirty="0"/>
          </a:p>
        </p:txBody>
      </p:sp>
      <p:sp>
        <p:nvSpPr>
          <p:cNvPr id="4" name="Slide Number Placeholder 3"/>
          <p:cNvSpPr>
            <a:spLocks noGrp="1"/>
          </p:cNvSpPr>
          <p:nvPr>
            <p:ph type="sldNum" sz="quarter" idx="10"/>
          </p:nvPr>
        </p:nvSpPr>
        <p:spPr/>
        <p:txBody>
          <a:bodyPr/>
          <a:lstStyle/>
          <a:p>
            <a:fld id="{13CD1B0D-083E-4DA2-81AD-16B7E971189E}" type="slidenum">
              <a:rPr lang="en-US" smtClean="0"/>
              <a:pPr/>
              <a:t>33</a:t>
            </a:fld>
            <a:endParaRPr lang="en-US"/>
          </a:p>
        </p:txBody>
      </p:sp>
    </p:spTree>
    <p:extLst>
      <p:ext uri="{BB962C8B-B14F-4D97-AF65-F5344CB8AC3E}">
        <p14:creationId xmlns:p14="http://schemas.microsoft.com/office/powerpoint/2010/main" val="32292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CD1B0D-083E-4DA2-81AD-16B7E971189E}" type="slidenum">
              <a:rPr lang="en-US" smtClean="0"/>
              <a:pPr/>
              <a:t>34</a:t>
            </a:fld>
            <a:endParaRPr lang="en-US"/>
          </a:p>
        </p:txBody>
      </p:sp>
    </p:spTree>
    <p:extLst>
      <p:ext uri="{BB962C8B-B14F-4D97-AF65-F5344CB8AC3E}">
        <p14:creationId xmlns:p14="http://schemas.microsoft.com/office/powerpoint/2010/main" val="3228798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there any questions before we end this evening lecture by reviewing project</a:t>
            </a:r>
            <a:r>
              <a:rPr lang="en-US" baseline="0" dirty="0" smtClean="0"/>
              <a:t> Wow teams deliverables, on the next slide.</a:t>
            </a:r>
            <a:endParaRPr lang="en-US" dirty="0"/>
          </a:p>
        </p:txBody>
      </p:sp>
      <p:sp>
        <p:nvSpPr>
          <p:cNvPr id="4" name="Slide Number Placeholder 3"/>
          <p:cNvSpPr>
            <a:spLocks noGrp="1"/>
          </p:cNvSpPr>
          <p:nvPr>
            <p:ph type="sldNum" sz="quarter" idx="10"/>
          </p:nvPr>
        </p:nvSpPr>
        <p:spPr/>
        <p:txBody>
          <a:bodyPr/>
          <a:lstStyle/>
          <a:p>
            <a:fld id="{13CD1B0D-083E-4DA2-81AD-16B7E971189E}" type="slidenum">
              <a:rPr lang="en-US" smtClean="0"/>
              <a:pPr/>
              <a:t>36</a:t>
            </a:fld>
            <a:endParaRPr lang="en-US"/>
          </a:p>
        </p:txBody>
      </p:sp>
    </p:spTree>
    <p:extLst>
      <p:ext uri="{BB962C8B-B14F-4D97-AF65-F5344CB8AC3E}">
        <p14:creationId xmlns:p14="http://schemas.microsoft.com/office/powerpoint/2010/main" val="1176843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next step</a:t>
            </a:r>
            <a:r>
              <a:rPr lang="en-US" b="1" baseline="0" dirty="0" smtClean="0"/>
              <a:t> is to understand the difference between:</a:t>
            </a:r>
          </a:p>
          <a:p>
            <a:endParaRPr lang="en-US" b="1" dirty="0" smtClean="0"/>
          </a:p>
          <a:p>
            <a:r>
              <a:rPr lang="en-US" b="1" dirty="0" smtClean="0"/>
              <a:t>Process</a:t>
            </a:r>
            <a:r>
              <a:rPr lang="en-US" b="1" baseline="0" dirty="0" smtClean="0"/>
              <a:t> Quality </a:t>
            </a:r>
            <a:r>
              <a:rPr lang="en-US" baseline="0" dirty="0" smtClean="0"/>
              <a:t>is specific to the type of product, service or result being produced and the stakeholder expectations, the level of process quality will vary.  Organizations strive to have efficient and effective processes.</a:t>
            </a:r>
          </a:p>
          <a:p>
            <a:r>
              <a:rPr lang="en-US" baseline="0" dirty="0" smtClean="0"/>
              <a:t>Based on your own work experience, has your own organization continually improving on its business processes?</a:t>
            </a:r>
          </a:p>
          <a:p>
            <a:endParaRPr lang="en-US" baseline="0" dirty="0" smtClean="0"/>
          </a:p>
          <a:p>
            <a:r>
              <a:rPr lang="en-US" b="1" dirty="0" smtClean="0"/>
              <a:t>Product Quality </a:t>
            </a:r>
            <a:r>
              <a:rPr lang="en-US" baseline="0" dirty="0" smtClean="0"/>
              <a:t>is specific to the type of product, service or result being produced and the stakeholder requirements, product quality measures the extent to which the end product of the project meets the specified requirements.</a:t>
            </a:r>
          </a:p>
          <a:p>
            <a:endParaRPr lang="en-US" b="1" baseline="0" dirty="0" smtClean="0"/>
          </a:p>
          <a:p>
            <a:r>
              <a:rPr lang="en-US" b="1" baseline="0" dirty="0" smtClean="0"/>
              <a:t>Project Quality </a:t>
            </a:r>
            <a:r>
              <a:rPr lang="en-US" b="0" baseline="0" dirty="0" smtClean="0"/>
              <a:t>is defined within the project charter, project quality is usually expressed in terms of meeting stated schedule, cost and scope objectives.  Project Quality can also be addressed in terms of meeting business objectives that have been addressed in the project charter.</a:t>
            </a:r>
            <a:endParaRPr lang="en-US" b="1" dirty="0"/>
          </a:p>
        </p:txBody>
      </p:sp>
      <p:sp>
        <p:nvSpPr>
          <p:cNvPr id="4" name="Slide Number Placeholder 3"/>
          <p:cNvSpPr>
            <a:spLocks noGrp="1"/>
          </p:cNvSpPr>
          <p:nvPr>
            <p:ph type="sldNum" sz="quarter" idx="10"/>
          </p:nvPr>
        </p:nvSpPr>
        <p:spPr/>
        <p:txBody>
          <a:bodyPr/>
          <a:lstStyle/>
          <a:p>
            <a:fld id="{13CD1B0D-083E-4DA2-81AD-16B7E971189E}" type="slidenum">
              <a:rPr lang="en-US" smtClean="0"/>
              <a:pPr/>
              <a:t>5</a:t>
            </a:fld>
            <a:endParaRPr lang="en-US"/>
          </a:p>
        </p:txBody>
      </p:sp>
    </p:spTree>
    <p:extLst>
      <p:ext uri="{BB962C8B-B14F-4D97-AF65-F5344CB8AC3E}">
        <p14:creationId xmlns:p14="http://schemas.microsoft.com/office/powerpoint/2010/main" val="1055999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Quality if effected by the triple constraints, project scope, schedule and cost.  Quality concerns are found in all projects.</a:t>
            </a:r>
          </a:p>
          <a:p>
            <a:endParaRPr lang="en-US" dirty="0"/>
          </a:p>
        </p:txBody>
      </p:sp>
      <p:sp>
        <p:nvSpPr>
          <p:cNvPr id="4" name="Slide Number Placeholder 3"/>
          <p:cNvSpPr>
            <a:spLocks noGrp="1"/>
          </p:cNvSpPr>
          <p:nvPr>
            <p:ph type="sldNum" sz="quarter" idx="10"/>
          </p:nvPr>
        </p:nvSpPr>
        <p:spPr/>
        <p:txBody>
          <a:bodyPr/>
          <a:lstStyle/>
          <a:p>
            <a:fld id="{13CD1B0D-083E-4DA2-81AD-16B7E971189E}" type="slidenum">
              <a:rPr lang="en-US" smtClean="0"/>
              <a:pPr/>
              <a:t>7</a:t>
            </a:fld>
            <a:endParaRPr lang="en-US"/>
          </a:p>
        </p:txBody>
      </p:sp>
    </p:spTree>
    <p:extLst>
      <p:ext uri="{BB962C8B-B14F-4D97-AF65-F5344CB8AC3E}">
        <p14:creationId xmlns:p14="http://schemas.microsoft.com/office/powerpoint/2010/main" val="212973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Quality management concepts</a:t>
            </a:r>
            <a:r>
              <a:rPr lang="en-US" baseline="0" dirty="0" smtClean="0"/>
              <a:t> to understand in a project management environment:</a:t>
            </a:r>
          </a:p>
          <a:p>
            <a:endParaRPr lang="en-US" baseline="0" dirty="0" smtClean="0"/>
          </a:p>
          <a:p>
            <a:r>
              <a:rPr lang="en-US" baseline="0" dirty="0" smtClean="0"/>
              <a:t>Quality and Grade are not the same.  Grade is a way to distinguish between products with the same functional use but different attributes. e.g. grading of lumbers, a lower grade of lumber can still be of high quality (no defects within its own grade). </a:t>
            </a:r>
          </a:p>
          <a:p>
            <a:endParaRPr lang="en-US" baseline="0" dirty="0" smtClean="0"/>
          </a:p>
          <a:p>
            <a:r>
              <a:rPr lang="en-US" baseline="0" dirty="0" smtClean="0"/>
              <a:t>Think of it this way, grade deals with the characteristics of the product whereas quality deals with the stability or predictability of the product.</a:t>
            </a:r>
          </a:p>
          <a:p>
            <a:endParaRPr lang="en-US" baseline="0" dirty="0" smtClean="0"/>
          </a:p>
          <a:p>
            <a:r>
              <a:rPr lang="en-US" baseline="0" dirty="0" smtClean="0"/>
              <a:t>Regardless of the organization the </a:t>
            </a:r>
            <a:r>
              <a:rPr lang="en-US" b="1" baseline="0" dirty="0" smtClean="0"/>
              <a:t>impact of poor quality</a:t>
            </a:r>
            <a:r>
              <a:rPr lang="en-US" baseline="0" dirty="0" smtClean="0"/>
              <a:t> can be significant; it can result in higher costs to the project and to the stakeholder, less stakeholder satisfaction, lower team morale and greater risk of project failure.</a:t>
            </a:r>
          </a:p>
          <a:p>
            <a:endParaRPr lang="en-US" baseline="0" dirty="0" smtClean="0"/>
          </a:p>
          <a:p>
            <a:r>
              <a:rPr lang="en-US" baseline="0" dirty="0" smtClean="0"/>
              <a:t>When developing a quality management plan there are </a:t>
            </a:r>
            <a:r>
              <a:rPr lang="en-US" b="1" baseline="0" dirty="0" smtClean="0"/>
              <a:t>legal implications to Quality </a:t>
            </a:r>
            <a:r>
              <a:rPr lang="en-US" baseline="0" dirty="0" smtClean="0"/>
              <a:t>that need to be addressed; criminal liability, fraud or gross negligence, civil and criminal liabilities with appropriate organization actions.</a:t>
            </a:r>
          </a:p>
          <a:p>
            <a:endParaRPr lang="en-US" baseline="0" dirty="0" smtClean="0"/>
          </a:p>
          <a:p>
            <a:r>
              <a:rPr lang="en-US" baseline="0" dirty="0" smtClean="0"/>
              <a:t>In determining what preventative measures to take to non conformance costs, the project manager must take into consideration the </a:t>
            </a:r>
            <a:r>
              <a:rPr lang="en-US" b="1" baseline="0" dirty="0" smtClean="0"/>
              <a:t>market expectations </a:t>
            </a:r>
            <a:r>
              <a:rPr lang="en-US" baseline="0" dirty="0" smtClean="0"/>
              <a:t>of the projects product or service by reviewing the stakeholder expectations of the product or service on the following criteria; </a:t>
            </a:r>
            <a:r>
              <a:rPr lang="en-US" b="1" baseline="0" dirty="0" smtClean="0"/>
              <a:t>: </a:t>
            </a:r>
            <a:r>
              <a:rPr lang="en-US" baseline="0" dirty="0" smtClean="0"/>
              <a:t>a balance of quality and cost, : the degree of conflict between product/service and the values of society, </a:t>
            </a:r>
            <a:r>
              <a:rPr lang="en-US" b="1" baseline="0" dirty="0" smtClean="0"/>
              <a:t>Operability</a:t>
            </a:r>
            <a:r>
              <a:rPr lang="en-US" baseline="0" dirty="0" smtClean="0"/>
              <a:t>: the degree to which a product/service can be /provided</a:t>
            </a:r>
            <a:r>
              <a:rPr lang="en-US" b="1" baseline="0" dirty="0" smtClean="0"/>
              <a:t>, </a:t>
            </a:r>
            <a:r>
              <a:rPr lang="en-US" baseline="0" dirty="0" smtClean="0"/>
              <a:t> the probability that the product/service will perform without failure under the given conditions for a period of time (e.g. ), : the ability of the product/service to be restored to its stated performance level within a set period of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3CD1B0D-083E-4DA2-81AD-16B7E971189E}" type="slidenum">
              <a:rPr lang="en-US" smtClean="0"/>
              <a:pPr/>
              <a:t>8</a:t>
            </a:fld>
            <a:endParaRPr lang="en-US"/>
          </a:p>
        </p:txBody>
      </p:sp>
    </p:spTree>
    <p:extLst>
      <p:ext uri="{BB962C8B-B14F-4D97-AF65-F5344CB8AC3E}">
        <p14:creationId xmlns:p14="http://schemas.microsoft.com/office/powerpoint/2010/main" val="3164999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Turn to page 43</a:t>
            </a:r>
            <a:r>
              <a:rPr lang="en-US" baseline="0" dirty="0" smtClean="0"/>
              <a:t> of PMBOK, and identify where Quality is represented in the chart.</a:t>
            </a:r>
          </a:p>
          <a:p>
            <a:endParaRPr lang="en-US" dirty="0" smtClean="0"/>
          </a:p>
          <a:p>
            <a:r>
              <a:rPr lang="en-US" dirty="0" smtClean="0"/>
              <a:t>Quality</a:t>
            </a:r>
            <a:r>
              <a:rPr lang="en-US" baseline="0" dirty="0" smtClean="0"/>
              <a:t> is represented in the 3 process groups: Planning, Executing, and Monitoring and Controlling.</a:t>
            </a:r>
          </a:p>
          <a:p>
            <a:endParaRPr lang="en-US" dirty="0" smtClean="0"/>
          </a:p>
          <a:p>
            <a:r>
              <a:rPr lang="en-US" dirty="0" smtClean="0"/>
              <a:t>This</a:t>
            </a:r>
            <a:r>
              <a:rPr lang="en-US" baseline="0" dirty="0" smtClean="0"/>
              <a:t> chart summarizes the three quality processes: plan quality, perform quality assurance and perform quality control.</a:t>
            </a:r>
          </a:p>
          <a:p>
            <a:endParaRPr lang="en-US" baseline="0" dirty="0" smtClean="0"/>
          </a:p>
          <a:p>
            <a:r>
              <a:rPr lang="en-US" i="1" baseline="0" dirty="0" smtClean="0"/>
              <a:t>(Read the definitions of each process to what it means)</a:t>
            </a:r>
          </a:p>
          <a:p>
            <a:endParaRPr lang="en-US" dirty="0"/>
          </a:p>
        </p:txBody>
      </p:sp>
      <p:sp>
        <p:nvSpPr>
          <p:cNvPr id="4" name="Slide Number Placeholder 3"/>
          <p:cNvSpPr>
            <a:spLocks noGrp="1"/>
          </p:cNvSpPr>
          <p:nvPr>
            <p:ph type="sldNum" sz="quarter" idx="10"/>
          </p:nvPr>
        </p:nvSpPr>
        <p:spPr/>
        <p:txBody>
          <a:bodyPr/>
          <a:lstStyle/>
          <a:p>
            <a:fld id="{13CD1B0D-083E-4DA2-81AD-16B7E971189E}" type="slidenum">
              <a:rPr lang="en-US" smtClean="0"/>
              <a:pPr/>
              <a:t>9</a:t>
            </a:fld>
            <a:endParaRPr lang="en-US"/>
          </a:p>
        </p:txBody>
      </p:sp>
    </p:spTree>
    <p:extLst>
      <p:ext uri="{BB962C8B-B14F-4D97-AF65-F5344CB8AC3E}">
        <p14:creationId xmlns:p14="http://schemas.microsoft.com/office/powerpoint/2010/main" val="10960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95">
              <a:defRPr/>
            </a:pPr>
            <a:r>
              <a:rPr lang="en-US" baseline="0" dirty="0" smtClean="0"/>
              <a:t>Project Quality Management generally aligns with concepts created by Deming, Juran and Crosby, as well as Total Quality Management (TQM), 6 Sigma.</a:t>
            </a:r>
            <a:endParaRPr lang="en-US" dirty="0" smtClean="0"/>
          </a:p>
          <a:p>
            <a:endParaRPr lang="en-US" dirty="0" smtClean="0"/>
          </a:p>
          <a:p>
            <a:r>
              <a:rPr lang="en-US" b="1" dirty="0" smtClean="0"/>
              <a:t>TQM</a:t>
            </a:r>
            <a:r>
              <a:rPr lang="en-US" baseline="0" dirty="0" smtClean="0"/>
              <a:t> provides quality products/service at the right time and at the right place, which meets the stakeholder’s requirements.</a:t>
            </a:r>
          </a:p>
          <a:p>
            <a:endParaRPr lang="en-US" baseline="0" dirty="0" smtClean="0"/>
          </a:p>
          <a:p>
            <a:r>
              <a:rPr lang="en-US" b="1" baseline="0" dirty="0" smtClean="0"/>
              <a:t>Continuous improvement </a:t>
            </a:r>
            <a:r>
              <a:rPr lang="en-US" baseline="0" dirty="0" smtClean="0"/>
              <a:t>or Kaizen is another approach to quality and represents gradually improvements to the product/service of the project.</a:t>
            </a:r>
          </a:p>
          <a:p>
            <a:endParaRPr lang="en-US" baseline="0" dirty="0" smtClean="0"/>
          </a:p>
          <a:p>
            <a:r>
              <a:rPr lang="en-US" b="1" baseline="0" dirty="0" smtClean="0"/>
              <a:t>Plan-Do-Check-Act</a:t>
            </a:r>
            <a:r>
              <a:rPr lang="en-US" baseline="0" dirty="0" smtClean="0"/>
              <a:t> cycle developed by Demming is the basis for continuous improvement.</a:t>
            </a:r>
          </a:p>
          <a:p>
            <a:endParaRPr lang="en-US" baseline="0" dirty="0" smtClean="0"/>
          </a:p>
          <a:p>
            <a:r>
              <a:rPr lang="en-US" baseline="0" dirty="0" smtClean="0"/>
              <a:t>The Japanese came up with providing product/services just in time </a:t>
            </a:r>
            <a:r>
              <a:rPr lang="en-US" b="1" baseline="0" dirty="0" smtClean="0"/>
              <a:t>(JIT) </a:t>
            </a:r>
            <a:r>
              <a:rPr lang="en-US" baseline="0" dirty="0" smtClean="0"/>
              <a:t>and only when needed.</a:t>
            </a:r>
          </a:p>
          <a:p>
            <a:endParaRPr lang="en-US" baseline="0" dirty="0" smtClean="0"/>
          </a:p>
          <a:p>
            <a:r>
              <a:rPr lang="en-US" baseline="0" dirty="0" smtClean="0"/>
              <a:t>The 6 Sigma approach made popular by Motorola and other companies in the late 80’s involves setting a very high stand of 6 sigma for the products and processes that the company produces.  This means that approximately  of everything an organization creates or the processes it executes are </a:t>
            </a:r>
            <a:endParaRPr lang="en-US" dirty="0"/>
          </a:p>
        </p:txBody>
      </p:sp>
      <p:sp>
        <p:nvSpPr>
          <p:cNvPr id="4" name="Slide Number Placeholder 3"/>
          <p:cNvSpPr>
            <a:spLocks noGrp="1"/>
          </p:cNvSpPr>
          <p:nvPr>
            <p:ph type="sldNum" sz="quarter" idx="10"/>
          </p:nvPr>
        </p:nvSpPr>
        <p:spPr/>
        <p:txBody>
          <a:bodyPr/>
          <a:lstStyle/>
          <a:p>
            <a:fld id="{13CD1B0D-083E-4DA2-81AD-16B7E971189E}" type="slidenum">
              <a:rPr lang="en-US" smtClean="0"/>
              <a:pPr/>
              <a:t>11</a:t>
            </a:fld>
            <a:endParaRPr lang="en-US"/>
          </a:p>
        </p:txBody>
      </p:sp>
    </p:spTree>
    <p:extLst>
      <p:ext uri="{BB962C8B-B14F-4D97-AF65-F5344CB8AC3E}">
        <p14:creationId xmlns:p14="http://schemas.microsoft.com/office/powerpoint/2010/main" val="357509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Gold</a:t>
            </a:r>
            <a:r>
              <a:rPr lang="en-US" b="1" baseline="0" dirty="0" smtClean="0"/>
              <a:t> Plating </a:t>
            </a:r>
            <a:r>
              <a:rPr lang="en-US" baseline="0" dirty="0" smtClean="0"/>
              <a:t>is the practice of providing more than what the stakeholder requested.  This is not an advised approach as the project manager and team should provide only that which was approved by the stakeholder to produce or provide.</a:t>
            </a:r>
          </a:p>
          <a:p>
            <a:endParaRPr lang="en-US" baseline="0" dirty="0" smtClean="0"/>
          </a:p>
          <a:p>
            <a:r>
              <a:rPr lang="en-US" baseline="0" dirty="0" smtClean="0"/>
              <a:t>Here is an example, you go to a car dealership looking to purchase an affordable basic 4-door car, as shown in the slide.  The salesperson explains that the pricing includes rust proof covering and scotch guard protection for the fabric (cost of these two items is $2,000).  While you might perceive some value in these add-ons they are not what you seek in the product you want or the amount you are willing to spend on a car.  These items would be referred to as gold plating.</a:t>
            </a:r>
            <a:endParaRPr lang="en-US" dirty="0"/>
          </a:p>
        </p:txBody>
      </p:sp>
      <p:sp>
        <p:nvSpPr>
          <p:cNvPr id="4" name="Slide Number Placeholder 3"/>
          <p:cNvSpPr>
            <a:spLocks noGrp="1"/>
          </p:cNvSpPr>
          <p:nvPr>
            <p:ph type="sldNum" sz="quarter" idx="10"/>
          </p:nvPr>
        </p:nvSpPr>
        <p:spPr/>
        <p:txBody>
          <a:bodyPr/>
          <a:lstStyle/>
          <a:p>
            <a:fld id="{13CD1B0D-083E-4DA2-81AD-16B7E971189E}" type="slidenum">
              <a:rPr lang="en-US" smtClean="0"/>
              <a:pPr/>
              <a:t>12</a:t>
            </a:fld>
            <a:endParaRPr lang="en-US"/>
          </a:p>
        </p:txBody>
      </p:sp>
    </p:spTree>
    <p:extLst>
      <p:ext uri="{BB962C8B-B14F-4D97-AF65-F5344CB8AC3E}">
        <p14:creationId xmlns:p14="http://schemas.microsoft.com/office/powerpoint/2010/main" val="357509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12" indent="-174712">
              <a:buFont typeface="Arial" pitchFamily="34" charset="0"/>
              <a:buChar char="•"/>
            </a:pPr>
            <a:r>
              <a:rPr lang="en-US" dirty="0" smtClean="0"/>
              <a:t>Demming is well knows for his 4-step</a:t>
            </a:r>
            <a:r>
              <a:rPr lang="en-US" baseline="0" dirty="0" smtClean="0"/>
              <a:t> cycle to improve quality:  Plan, Do, Check, Act (PDCA). He developed 14 activities for implementing  quality.  The 14 activities are:</a:t>
            </a:r>
          </a:p>
          <a:p>
            <a:pPr marL="232949" indent="-232949">
              <a:buFont typeface="+mj-lt"/>
              <a:buAutoNum type="arabicPeriod"/>
            </a:pPr>
            <a:r>
              <a:rPr lang="en-US" baseline="0" dirty="0" smtClean="0"/>
              <a:t>Use participative approach to quality</a:t>
            </a:r>
          </a:p>
          <a:p>
            <a:pPr marL="232949" indent="-232949">
              <a:buFont typeface="+mj-lt"/>
              <a:buAutoNum type="arabicPeriod"/>
            </a:pPr>
            <a:r>
              <a:rPr lang="en-US" baseline="0" dirty="0" smtClean="0"/>
              <a:t>Adopt new philosophy of quality through the organization</a:t>
            </a:r>
          </a:p>
          <a:p>
            <a:pPr marL="232949" indent="-232949">
              <a:buFont typeface="+mj-lt"/>
              <a:buAutoNum type="arabicPeriod"/>
            </a:pPr>
            <a:r>
              <a:rPr lang="en-US" baseline="0" dirty="0" smtClean="0"/>
              <a:t>Cease the use of mass inspections</a:t>
            </a:r>
          </a:p>
          <a:p>
            <a:pPr marL="232949" indent="-232949">
              <a:buFont typeface="+mj-lt"/>
              <a:buAutoNum type="arabicPeriod"/>
            </a:pPr>
            <a:r>
              <a:rPr lang="en-US" baseline="0" dirty="0" smtClean="0"/>
              <a:t>End awards based on price</a:t>
            </a:r>
          </a:p>
          <a:p>
            <a:pPr marL="232949" indent="-232949">
              <a:buFont typeface="+mj-lt"/>
              <a:buAutoNum type="arabicPeriod"/>
            </a:pPr>
            <a:r>
              <a:rPr lang="en-US" baseline="0" dirty="0" smtClean="0"/>
              <a:t>Improve production and service</a:t>
            </a:r>
          </a:p>
          <a:p>
            <a:pPr marL="232949" indent="-232949">
              <a:buFont typeface="+mj-lt"/>
              <a:buAutoNum type="arabicPeriod"/>
            </a:pPr>
            <a:r>
              <a:rPr lang="en-US" baseline="0" dirty="0" smtClean="0"/>
              <a:t>Institute leadership</a:t>
            </a:r>
          </a:p>
          <a:p>
            <a:pPr marL="232949" indent="-232949">
              <a:buFont typeface="+mj-lt"/>
              <a:buAutoNum type="arabicPeriod"/>
            </a:pPr>
            <a:r>
              <a:rPr lang="en-US" baseline="0" dirty="0" smtClean="0"/>
              <a:t>Eliminate numerical quotas</a:t>
            </a:r>
          </a:p>
          <a:p>
            <a:pPr marL="232949" indent="-232949">
              <a:buFont typeface="+mj-lt"/>
              <a:buAutoNum type="arabicPeriod"/>
            </a:pPr>
            <a:r>
              <a:rPr lang="en-US" baseline="0" dirty="0" smtClean="0"/>
              <a:t>Emphasize education and training</a:t>
            </a:r>
          </a:p>
          <a:p>
            <a:pPr marL="232949" indent="-232949">
              <a:buFont typeface="+mj-lt"/>
              <a:buAutoNum type="arabicPeriod"/>
            </a:pPr>
            <a:r>
              <a:rPr lang="en-US" baseline="0" dirty="0" smtClean="0"/>
              <a:t>Encourage craftsmanship</a:t>
            </a:r>
          </a:p>
        </p:txBody>
      </p:sp>
      <p:sp>
        <p:nvSpPr>
          <p:cNvPr id="4" name="Slide Number Placeholder 3"/>
          <p:cNvSpPr>
            <a:spLocks noGrp="1"/>
          </p:cNvSpPr>
          <p:nvPr>
            <p:ph type="sldNum" sz="quarter" idx="10"/>
          </p:nvPr>
        </p:nvSpPr>
        <p:spPr/>
        <p:txBody>
          <a:bodyPr/>
          <a:lstStyle/>
          <a:p>
            <a:fld id="{13CD1B0D-083E-4DA2-81AD-16B7E971189E}" type="slidenum">
              <a:rPr lang="en-US" smtClean="0"/>
              <a:pPr/>
              <a:t>16</a:t>
            </a:fld>
            <a:endParaRPr lang="en-US"/>
          </a:p>
        </p:txBody>
      </p:sp>
    </p:spTree>
    <p:extLst>
      <p:ext uri="{BB962C8B-B14F-4D97-AF65-F5344CB8AC3E}">
        <p14:creationId xmlns:p14="http://schemas.microsoft.com/office/powerpoint/2010/main" val="381429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12" indent="-174712">
              <a:buFont typeface="Arial" pitchFamily="34" charset="0"/>
              <a:buChar char="•"/>
            </a:pPr>
            <a:r>
              <a:rPr lang="en-US" baseline="0" dirty="0" smtClean="0"/>
              <a:t>Crosby too has 14 steps to improving quality.  These steps emphasize management commitment, measurement, zero defect planning, goal setting, quality awareness and quality councils.</a:t>
            </a:r>
          </a:p>
          <a:p>
            <a:pPr marL="174712" indent="-174712">
              <a:buFont typeface="Arial" pitchFamily="34" charset="0"/>
              <a:buChar char="•"/>
            </a:pPr>
            <a:endParaRPr lang="en-US" baseline="0" dirty="0" smtClean="0"/>
          </a:p>
          <a:p>
            <a:pPr marL="174712" indent="-174712">
              <a:buFont typeface="Arial" pitchFamily="34" charset="0"/>
              <a:buChar char="•"/>
            </a:pPr>
            <a:r>
              <a:rPr lang="en-US" baseline="0" dirty="0" smtClean="0"/>
              <a:t>Crosby stresses 4 absolutes of quality as shown in this diagram:</a:t>
            </a:r>
          </a:p>
          <a:p>
            <a:pPr marL="640609" lvl="1" indent="-174712">
              <a:buFont typeface="Arial" pitchFamily="34" charset="0"/>
              <a:buChar char="•"/>
            </a:pPr>
            <a:r>
              <a:rPr lang="en-US" baseline="0" dirty="0" smtClean="0"/>
              <a:t>Quality is conformance to requirements</a:t>
            </a:r>
          </a:p>
          <a:p>
            <a:pPr marL="640609" lvl="1" indent="-174712">
              <a:buFont typeface="Arial" pitchFamily="34" charset="0"/>
              <a:buChar char="•"/>
            </a:pPr>
            <a:r>
              <a:rPr lang="en-US" baseline="0" dirty="0" smtClean="0"/>
              <a:t>The system of quality is prevention</a:t>
            </a:r>
          </a:p>
          <a:p>
            <a:pPr marL="640609" lvl="1" indent="-174712">
              <a:buFont typeface="Arial" pitchFamily="34" charset="0"/>
              <a:buChar char="•"/>
            </a:pPr>
            <a:r>
              <a:rPr lang="en-US" baseline="0" dirty="0" smtClean="0"/>
              <a:t>The performance standard is zero defects</a:t>
            </a:r>
          </a:p>
          <a:p>
            <a:pPr marL="640609" lvl="1" indent="-174712">
              <a:buFont typeface="Arial" pitchFamily="34" charset="0"/>
              <a:buChar char="•"/>
            </a:pPr>
            <a:r>
              <a:rPr lang="en-US" baseline="0" dirty="0" smtClean="0"/>
              <a:t>The measure of quality is the price of nonconformance</a:t>
            </a:r>
          </a:p>
        </p:txBody>
      </p:sp>
      <p:sp>
        <p:nvSpPr>
          <p:cNvPr id="4" name="Slide Number Placeholder 3"/>
          <p:cNvSpPr>
            <a:spLocks noGrp="1"/>
          </p:cNvSpPr>
          <p:nvPr>
            <p:ph type="sldNum" sz="quarter" idx="10"/>
          </p:nvPr>
        </p:nvSpPr>
        <p:spPr/>
        <p:txBody>
          <a:bodyPr/>
          <a:lstStyle/>
          <a:p>
            <a:fld id="{13CD1B0D-083E-4DA2-81AD-16B7E971189E}" type="slidenum">
              <a:rPr lang="en-US" smtClean="0"/>
              <a:pPr/>
              <a:t>17</a:t>
            </a:fld>
            <a:endParaRPr lang="en-US"/>
          </a:p>
        </p:txBody>
      </p:sp>
    </p:spTree>
    <p:extLst>
      <p:ext uri="{BB962C8B-B14F-4D97-AF65-F5344CB8AC3E}">
        <p14:creationId xmlns:p14="http://schemas.microsoft.com/office/powerpoint/2010/main" val="381429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lang="en-US"/>
          </a:p>
        </p:txBody>
      </p:sp>
      <p:sp>
        <p:nvSpPr>
          <p:cNvPr id="29" name="Title 28"/>
          <p:cNvSpPr>
            <a:spLocks noGrp="1"/>
          </p:cNvSpPr>
          <p:nvPr>
            <p:ph type="ctrTitle"/>
          </p:nvPr>
        </p:nvSpPr>
        <p:spPr>
          <a:xfrm>
            <a:off x="381000" y="4853411"/>
            <a:ext cx="8458200" cy="1222375"/>
          </a:xfrm>
        </p:spPr>
        <p:txBody>
          <a:bodyPr anchor="t"/>
          <a:lstStyle/>
          <a:p>
            <a:r>
              <a:rPr lang="en-US" smtClean="0"/>
              <a:t>Click to edit Master title style</a:t>
            </a:r>
            <a:endParaRPr lang="en-US" dirty="0"/>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6" name="Date Placeholder 15"/>
          <p:cNvSpPr>
            <a:spLocks noGrp="1"/>
          </p:cNvSpPr>
          <p:nvPr>
            <p:ph type="dt" sz="half" idx="10"/>
          </p:nvPr>
        </p:nvSpPr>
        <p:spPr/>
        <p:txBody>
          <a:bodyPr/>
          <a:lstStyle/>
          <a:p>
            <a:fld id="{2B10AB5E-65B2-470F-A90D-8944CCF2250D}" type="datetime2">
              <a:rPr lang="en-US" smtClean="0"/>
              <a:pPr/>
              <a:t>Thursday, November 15, 2012</a:t>
            </a:fld>
            <a:endParaRPr lang="en-US"/>
          </a:p>
        </p:txBody>
      </p:sp>
      <p:sp>
        <p:nvSpPr>
          <p:cNvPr id="2" name="Footer Placeholder 1"/>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8229600" y="6473952"/>
            <a:ext cx="758952" cy="246888"/>
          </a:xfrm>
        </p:spPr>
        <p:txBody>
          <a:bodyPr/>
          <a:lstStyle/>
          <a:p>
            <a:fld id="{CF7A2BDD-D331-44F0-96AA-4FB4ED49706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a:p>
        </p:txBody>
      </p:sp>
      <p:sp>
        <p:nvSpPr>
          <p:cNvPr id="27" name="Content Placeholder 26"/>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5" name="Date Placeholder 24"/>
          <p:cNvSpPr>
            <a:spLocks noGrp="1"/>
          </p:cNvSpPr>
          <p:nvPr>
            <p:ph type="dt" sz="half" idx="10"/>
          </p:nvPr>
        </p:nvSpPr>
        <p:spPr/>
        <p:txBody>
          <a:bodyPr/>
          <a:lstStyle/>
          <a:p>
            <a:fld id="{B5F4066D-E18E-46CA-ADDB-DC7D9F287FCD}" type="datetime2">
              <a:rPr lang="en-US" smtClean="0"/>
              <a:pPr/>
              <a:t>Thursday, November 15, 2012</a:t>
            </a:fld>
            <a:endParaRPr lang="en-US"/>
          </a:p>
        </p:txBody>
      </p:sp>
      <p:sp>
        <p:nvSpPr>
          <p:cNvPr id="19" name="Footer Placeholder 18"/>
          <p:cNvSpPr>
            <a:spLocks noGrp="1"/>
          </p:cNvSpPr>
          <p:nvPr>
            <p:ph type="ftr" sz="quarter" idx="11"/>
          </p:nvPr>
        </p:nvSpPr>
        <p:spPr>
          <a:xfrm>
            <a:off x="3581400" y="76200"/>
            <a:ext cx="2895600" cy="288925"/>
          </a:xfrm>
        </p:spPr>
        <p:txBody>
          <a:bodyPr/>
          <a:lstStyle/>
          <a:p>
            <a:endParaRPr lang="en-US"/>
          </a:p>
        </p:txBody>
      </p:sp>
      <p:sp>
        <p:nvSpPr>
          <p:cNvPr id="16" name="Slide Number Placeholder 15"/>
          <p:cNvSpPr>
            <a:spLocks noGrp="1"/>
          </p:cNvSpPr>
          <p:nvPr>
            <p:ph type="sldNum" sz="quarter" idx="12"/>
          </p:nvPr>
        </p:nvSpPr>
        <p:spPr>
          <a:xfrm>
            <a:off x="8229600" y="6473952"/>
            <a:ext cx="758952" cy="246888"/>
          </a:xfrm>
        </p:spPr>
        <p:txBody>
          <a:bodyPr/>
          <a:lstStyle/>
          <a:p>
            <a:fld id="{CF7A2BDD-D331-44F0-96AA-4FB4ED49706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lang="en-US" smtClean="0"/>
              <a:t>Click to edit Master title style</a:t>
            </a:r>
            <a:endParaRPr lang="en-US" dirty="0"/>
          </a:p>
        </p:txBody>
      </p:sp>
      <p:sp>
        <p:nvSpPr>
          <p:cNvPr id="12" name="Date Placeholder 11"/>
          <p:cNvSpPr>
            <a:spLocks noGrp="1"/>
          </p:cNvSpPr>
          <p:nvPr>
            <p:ph type="dt" sz="half" idx="10"/>
          </p:nvPr>
        </p:nvSpPr>
        <p:spPr/>
        <p:txBody>
          <a:bodyPr/>
          <a:lstStyle/>
          <a:p>
            <a:fld id="{8E2E5AB2-AD30-4274-ADEE-77A916493B5C}" type="datetime2">
              <a:rPr lang="en-US" smtClean="0"/>
              <a:pPr/>
              <a:t>Thursday, November 15, 2012</a:t>
            </a:fld>
            <a:endParaRPr lang="en-US"/>
          </a:p>
        </p:txBody>
      </p:sp>
      <p:sp>
        <p:nvSpPr>
          <p:cNvPr id="21" name="Footer Placeholder 20"/>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7A2BDD-D331-44F0-96AA-4FB4ED4970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C76396-5064-41C5-A285-015EE0047001}" type="datetime2">
              <a:rPr lang="en-US" smtClean="0"/>
              <a:pPr/>
              <a:t>Thursday, November 15, 2012</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7A2BDD-D331-44F0-96AA-4FB4ED49706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2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lgn="l">
              <a:defRPr/>
            </a:lvl1pPr>
          </a:lstStyle>
          <a:p>
            <a:r>
              <a:rPr lang="en-US" noProof="1" smtClean="0"/>
              <a:t>Click to edit Master title style</a:t>
            </a:r>
            <a:endParaRPr lang="en-US" dirty="0"/>
          </a:p>
        </p:txBody>
      </p:sp>
      <p:sp>
        <p:nvSpPr>
          <p:cNvPr id="3" name="Rectangle 3"/>
          <p:cNvSpPr>
            <a:spLocks noGrp="1"/>
          </p:cNvSpPr>
          <p:nvPr>
            <p:ph sz="half" idx="1"/>
          </p:nvPr>
        </p:nvSpPr>
        <p:spPr>
          <a:xfrm>
            <a:off x="457200" y="1600200"/>
            <a:ext cx="40386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4" name="Rectangle 4"/>
          <p:cNvSpPr>
            <a:spLocks noGrp="1"/>
          </p:cNvSpPr>
          <p:nvPr>
            <p:ph sz="half" idx="2"/>
          </p:nvPr>
        </p:nvSpPr>
        <p:spPr>
          <a:xfrm>
            <a:off x="4648200" y="1600200"/>
            <a:ext cx="40386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5" name="Rectangle 5"/>
          <p:cNvSpPr>
            <a:spLocks noGrp="1"/>
          </p:cNvSpPr>
          <p:nvPr>
            <p:ph type="dt" sz="half" idx="10"/>
          </p:nvPr>
        </p:nvSpPr>
        <p:spPr/>
        <p:txBody>
          <a:bodyPr/>
          <a:lstStyle/>
          <a:p>
            <a:fld id="{F83034B0-3E89-40BA-B086-97296A422E36}" type="datetimeFigureOut">
              <a:rPr lang="en-US" smtClean="0"/>
              <a:pPr/>
              <a:t>11/15/2012</a:t>
            </a:fld>
            <a:endParaRPr lang="en-US"/>
          </a:p>
        </p:txBody>
      </p:sp>
      <p:sp>
        <p:nvSpPr>
          <p:cNvPr id="6" name="Rectangle 6"/>
          <p:cNvSpPr>
            <a:spLocks noGrp="1"/>
          </p:cNvSpPr>
          <p:nvPr>
            <p:ph type="ftr" sz="quarter" idx="11"/>
          </p:nvPr>
        </p:nvSpPr>
        <p:spPr/>
        <p:txBody>
          <a:bodyPr/>
          <a:lstStyle/>
          <a:p>
            <a:endParaRPr lang="en-US"/>
          </a:p>
        </p:txBody>
      </p:sp>
      <p:sp>
        <p:nvSpPr>
          <p:cNvPr id="7" name="Rectangle 7"/>
          <p:cNvSpPr>
            <a:spLocks noGrp="1"/>
          </p:cNvSpPr>
          <p:nvPr>
            <p:ph type="sldNum" sz="quarter" idx="12"/>
          </p:nvPr>
        </p:nvSpPr>
        <p:spPr/>
        <p:txBody>
          <a:bodyPr/>
          <a:lstStyle/>
          <a:p>
            <a:fld id="{1D24C974-5669-4F4D-B5F7-AEFAF0EB8F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lgn="l">
              <a:defRPr/>
            </a:lvl1pPr>
          </a:lstStyle>
          <a:p>
            <a:r>
              <a:rPr lang="en-US" noProof="1" smtClean="0"/>
              <a:t>Click to edit Master title style</a:t>
            </a:r>
            <a:endParaRPr lang="en-US" dirty="0"/>
          </a:p>
        </p:txBody>
      </p:sp>
      <p:sp>
        <p:nvSpPr>
          <p:cNvPr id="3" name="Rectangle 3"/>
          <p:cNvSpPr>
            <a:spLocks noGrp="1"/>
          </p:cNvSpPr>
          <p:nvPr>
            <p:ph type="body" idx="1"/>
          </p:nvPr>
        </p:nvSpPr>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4" name="Rectangle 4"/>
          <p:cNvSpPr>
            <a:spLocks noGrp="1"/>
          </p:cNvSpPr>
          <p:nvPr>
            <p:ph type="dt" sz="half" idx="10"/>
          </p:nvPr>
        </p:nvSpPr>
        <p:spPr/>
        <p:txBody>
          <a:bodyPr/>
          <a:lstStyle/>
          <a:p>
            <a:fld id="{F83034B0-3E89-40BA-B086-97296A422E36}" type="datetimeFigureOut">
              <a:rPr lang="en-US" smtClean="0"/>
              <a:pPr/>
              <a:t>11/15/2012</a:t>
            </a:fld>
            <a:endParaRPr lang="en-US"/>
          </a:p>
        </p:txBody>
      </p:sp>
      <p:sp>
        <p:nvSpPr>
          <p:cNvPr id="5" name="Rectangle 5"/>
          <p:cNvSpPr>
            <a:spLocks noGrp="1"/>
          </p:cNvSpPr>
          <p:nvPr>
            <p:ph type="ftr" sz="quarter" idx="11"/>
          </p:nvPr>
        </p:nvSpPr>
        <p:spPr/>
        <p:txBody>
          <a:bodyPr/>
          <a:lstStyle/>
          <a:p>
            <a:endParaRPr lang="en-US"/>
          </a:p>
        </p:txBody>
      </p:sp>
      <p:sp>
        <p:nvSpPr>
          <p:cNvPr id="6" name="Rectangle 6"/>
          <p:cNvSpPr>
            <a:spLocks noGrp="1"/>
          </p:cNvSpPr>
          <p:nvPr>
            <p:ph type="sldNum" sz="quarter" idx="12"/>
          </p:nvPr>
        </p:nvSpPr>
        <p:spPr/>
        <p:txBody>
          <a:bodyPr/>
          <a:lstStyle/>
          <a:p>
            <a:fld id="{1D24C974-5669-4F4D-B5F7-AEFAF0EB8F6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reserve="1">
  <p:cSld name="Title and 2-Column Tex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lgn="l">
              <a:defRPr/>
            </a:lvl1pPr>
          </a:lstStyle>
          <a:p>
            <a:r>
              <a:rPr lang="en-US" noProof="1" smtClean="0"/>
              <a:t>Click to edit Master title style</a:t>
            </a:r>
            <a:endParaRPr lang="en-US" dirty="0"/>
          </a:p>
        </p:txBody>
      </p:sp>
      <p:sp>
        <p:nvSpPr>
          <p:cNvPr id="3" name="Rectangle 3"/>
          <p:cNvSpPr>
            <a:spLocks noGrp="1"/>
          </p:cNvSpPr>
          <p:nvPr>
            <p:ph type="body" sz="half" idx="1"/>
          </p:nvPr>
        </p:nvSpPr>
        <p:spPr>
          <a:xfrm>
            <a:off x="457200" y="1600200"/>
            <a:ext cx="40386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4" name="Rectangle 4"/>
          <p:cNvSpPr>
            <a:spLocks noGrp="1"/>
          </p:cNvSpPr>
          <p:nvPr>
            <p:ph type="body" sz="half" idx="2"/>
          </p:nvPr>
        </p:nvSpPr>
        <p:spPr>
          <a:xfrm>
            <a:off x="4648200" y="1600200"/>
            <a:ext cx="40386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5" name="Rectangle 5"/>
          <p:cNvSpPr>
            <a:spLocks noGrp="1"/>
          </p:cNvSpPr>
          <p:nvPr>
            <p:ph type="dt" sz="half" idx="10"/>
          </p:nvPr>
        </p:nvSpPr>
        <p:spPr/>
        <p:txBody>
          <a:bodyPr/>
          <a:lstStyle/>
          <a:p>
            <a:fld id="{F83034B0-3E89-40BA-B086-97296A422E36}" type="datetimeFigureOut">
              <a:rPr lang="en-US" smtClean="0"/>
              <a:pPr/>
              <a:t>11/15/2012</a:t>
            </a:fld>
            <a:endParaRPr lang="en-US"/>
          </a:p>
        </p:txBody>
      </p:sp>
      <p:sp>
        <p:nvSpPr>
          <p:cNvPr id="6" name="Rectangle 6"/>
          <p:cNvSpPr>
            <a:spLocks noGrp="1"/>
          </p:cNvSpPr>
          <p:nvPr>
            <p:ph type="ftr" sz="quarter" idx="11"/>
          </p:nvPr>
        </p:nvSpPr>
        <p:spPr/>
        <p:txBody>
          <a:bodyPr/>
          <a:lstStyle/>
          <a:p>
            <a:endParaRPr lang="en-US"/>
          </a:p>
        </p:txBody>
      </p:sp>
      <p:sp>
        <p:nvSpPr>
          <p:cNvPr id="7" name="Rectangle 7"/>
          <p:cNvSpPr>
            <a:spLocks noGrp="1"/>
          </p:cNvSpPr>
          <p:nvPr>
            <p:ph type="sldNum" sz="quarter" idx="12"/>
          </p:nvPr>
        </p:nvSpPr>
        <p:spPr/>
        <p:txBody>
          <a:bodyPr/>
          <a:lstStyle/>
          <a:p>
            <a:fld id="{1D24C974-5669-4F4D-B5F7-AEFAF0EB8F6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a:defRPr sz="1200">
                <a:solidFill>
                  <a:schemeClr val="accent1">
                    <a:shade val="75000"/>
                  </a:schemeClr>
                </a:solidFill>
              </a:defRPr>
            </a:lvl1pPr>
          </a:lstStyle>
          <a:p>
            <a:pPr algn="l"/>
            <a:fld id="{4C8A7A92-D244-4C94-97DC-00C50A8E32A7}" type="datetime2">
              <a:rPr lang="en-US" smtClean="0"/>
              <a:pPr algn="l"/>
              <a:t>Thursday, November 15, 2012</a:t>
            </a:fld>
            <a:endParaRPr lang="en-US" dirty="0">
              <a:solidFill>
                <a:schemeClr val="accent1">
                  <a:shade val="75000"/>
                </a:schemeClr>
              </a:solidFill>
            </a:endParaRPr>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a:defRPr sz="1200">
                <a:solidFill>
                  <a:schemeClr val="accent1">
                    <a:shade val="75000"/>
                  </a:schemeClr>
                </a:solidFill>
              </a:defRPr>
            </a:lvl1pPr>
          </a:lstStyle>
          <a:p>
            <a:pPr algn="r"/>
            <a:endParaRPr lang="en-US" dirty="0">
              <a:solidFill>
                <a:schemeClr val="accent1">
                  <a:shade val="75000"/>
                </a:schemeClr>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a:defRPr sz="1200">
                <a:solidFill>
                  <a:schemeClr val="accent1">
                    <a:shade val="75000"/>
                  </a:schemeClr>
                </a:solidFill>
              </a:defRPr>
            </a:lvl1pPr>
          </a:lstStyle>
          <a:p>
            <a:fld id="{CF7A2BDD-D331-44F0-96AA-4FB4ED497064}" type="slidenum">
              <a:rPr lang="en-US" smtClean="0">
                <a:solidFill>
                  <a:schemeClr val="accent1">
                    <a:shade val="75000"/>
                  </a:schemeClr>
                </a:solidFill>
              </a:rPr>
              <a:pPr/>
              <a:t>‹#›</a:t>
            </a:fld>
            <a:endParaRPr lang="en-US" dirty="0">
              <a:solidFill>
                <a:schemeClr val="accent1">
                  <a:shade val="75000"/>
                </a:schemeClr>
              </a:solidFill>
            </a:endParaRPr>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lang="en-US" smtClean="0"/>
              <a:t>Click to edit Master title style</a:t>
            </a:r>
            <a:endParaRPr lang="en-US" dirty="0"/>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Lst>
  <p:txStyles>
    <p:titleStyle>
      <a:lvl1pPr algn="l" rtl="0" eaLnBrk="1" latinLnBrk="0" hangingPunct="1">
        <a:spcBef>
          <a:spcPct val="0"/>
        </a:spcBef>
        <a:buNone/>
        <a:defRPr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sz="1400" kern="1200" baseline="0">
          <a:solidFill>
            <a:schemeClr val="tx2"/>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a:xfrm>
            <a:off x="533400" y="2819400"/>
            <a:ext cx="8458200" cy="2057400"/>
          </a:xfrm>
        </p:spPr>
        <p:txBody>
          <a:bodyPr>
            <a:normAutofit/>
          </a:bodyPr>
          <a:lstStyle/>
          <a:p>
            <a:pPr algn="ctr"/>
            <a:r>
              <a:rPr lang="en-US" dirty="0" smtClean="0"/>
              <a:t>Project quality management</a:t>
            </a:r>
            <a:br>
              <a:rPr lang="en-US" dirty="0" smtClean="0"/>
            </a:br>
            <a:r>
              <a:rPr lang="en-US" dirty="0"/>
              <a:t>BAI 3020</a:t>
            </a:r>
            <a:br>
              <a:rPr lang="en-US" dirty="0"/>
            </a:br>
            <a:endParaRPr lang="en-US" dirty="0"/>
          </a:p>
        </p:txBody>
      </p:sp>
      <p:sp>
        <p:nvSpPr>
          <p:cNvPr id="3" name="Rectangle 3"/>
          <p:cNvSpPr>
            <a:spLocks noGrp="1"/>
          </p:cNvSpPr>
          <p:nvPr>
            <p:ph type="subTitle" idx="1"/>
          </p:nvPr>
        </p:nvSpPr>
        <p:spPr>
          <a:xfrm>
            <a:off x="304800" y="5562600"/>
            <a:ext cx="8458200" cy="914400"/>
          </a:xfrm>
        </p:spPr>
        <p:txBody>
          <a:bodyPr>
            <a:normAutofit/>
          </a:bodyPr>
          <a:lstStyle/>
          <a:p>
            <a:endParaRPr lang="en-US" dirty="0"/>
          </a:p>
        </p:txBody>
      </p:sp>
      <p:sp>
        <p:nvSpPr>
          <p:cNvPr id="5" name="TextBox 4"/>
          <p:cNvSpPr txBox="1"/>
          <p:nvPr/>
        </p:nvSpPr>
        <p:spPr>
          <a:xfrm>
            <a:off x="304800" y="1524000"/>
            <a:ext cx="8534400" cy="707886"/>
          </a:xfrm>
          <a:prstGeom prst="rect">
            <a:avLst/>
          </a:prstGeom>
          <a:noFill/>
        </p:spPr>
        <p:txBody>
          <a:bodyPr wrap="square" rtlCol="0">
            <a:spAutoFit/>
          </a:bodyPr>
          <a:lstStyle/>
          <a:p>
            <a:endParaRPr lang="en-US" sz="4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0" y="1447800"/>
            <a:ext cx="8915400" cy="4572000"/>
          </a:xfrm>
        </p:spPr>
        <p:txBody>
          <a:bodyPr>
            <a:normAutofit fontScale="77500" lnSpcReduction="20000"/>
          </a:bodyPr>
          <a:lstStyle/>
          <a:p>
            <a:pPr eaLnBrk="1" hangingPunct="1"/>
            <a:r>
              <a:rPr lang="en-US" b="1" dirty="0" smtClean="0"/>
              <a:t>Project quality management ensures that the project will satisfy the needs for which it was undertaken</a:t>
            </a:r>
          </a:p>
          <a:p>
            <a:pPr eaLnBrk="1" hangingPunct="1"/>
            <a:r>
              <a:rPr lang="en-US" dirty="0" smtClean="0"/>
              <a:t>Processes include:</a:t>
            </a:r>
          </a:p>
          <a:p>
            <a:pPr eaLnBrk="1" hangingPunct="1"/>
            <a:endParaRPr lang="en-US" dirty="0" smtClean="0"/>
          </a:p>
          <a:p>
            <a:pPr lvl="1" eaLnBrk="1" hangingPunct="1"/>
            <a:r>
              <a:rPr lang="en-US" b="1" dirty="0" smtClean="0">
                <a:solidFill>
                  <a:srgbClr val="0000FF"/>
                </a:solidFill>
              </a:rPr>
              <a:t>Planning quality</a:t>
            </a:r>
            <a:r>
              <a:rPr lang="en-US" dirty="0" smtClean="0"/>
              <a:t>: identifying which quality standards are relevant to the project and how to satisfy them; a </a:t>
            </a:r>
            <a:r>
              <a:rPr lang="en-US" b="1" dirty="0" smtClean="0"/>
              <a:t>metric</a:t>
            </a:r>
            <a:r>
              <a:rPr lang="en-US" dirty="0" smtClean="0"/>
              <a:t> is a standard of measurement</a:t>
            </a:r>
          </a:p>
          <a:p>
            <a:pPr lvl="1" eaLnBrk="1" hangingPunct="1"/>
            <a:endParaRPr lang="en-US" dirty="0" smtClean="0"/>
          </a:p>
          <a:p>
            <a:pPr lvl="1" eaLnBrk="1" hangingPunct="1"/>
            <a:r>
              <a:rPr lang="en-US" b="1" dirty="0" smtClean="0">
                <a:solidFill>
                  <a:srgbClr val="0000FF"/>
                </a:solidFill>
              </a:rPr>
              <a:t>Performing quality assurance</a:t>
            </a:r>
            <a:r>
              <a:rPr lang="en-US" dirty="0" smtClean="0"/>
              <a:t>: periodically evaluating overall project performance to ensure the project will satisfy the relevant quality standards</a:t>
            </a:r>
          </a:p>
          <a:p>
            <a:pPr lvl="1" eaLnBrk="1" hangingPunct="1"/>
            <a:endParaRPr lang="en-US" dirty="0" smtClean="0"/>
          </a:p>
          <a:p>
            <a:pPr lvl="1" eaLnBrk="1" hangingPunct="1"/>
            <a:r>
              <a:rPr lang="en-US" b="1" dirty="0" smtClean="0">
                <a:solidFill>
                  <a:srgbClr val="0000FF"/>
                </a:solidFill>
              </a:rPr>
              <a:t>Performing quality control</a:t>
            </a:r>
            <a:r>
              <a:rPr lang="en-US" dirty="0" smtClean="0"/>
              <a:t>: monitoring specific project results to ensure that they comply with the relevant quality standards</a:t>
            </a:r>
          </a:p>
        </p:txBody>
      </p:sp>
      <p:sp>
        <p:nvSpPr>
          <p:cNvPr id="14338" name="Rectangle 2"/>
          <p:cNvSpPr>
            <a:spLocks noGrp="1" noChangeArrowheads="1"/>
          </p:cNvSpPr>
          <p:nvPr>
            <p:ph type="title"/>
          </p:nvPr>
        </p:nvSpPr>
        <p:spPr/>
        <p:txBody>
          <a:bodyPr>
            <a:normAutofit fontScale="90000"/>
          </a:bodyPr>
          <a:lstStyle/>
          <a:p>
            <a:pPr eaLnBrk="1" hangingPunct="1">
              <a:defRPr/>
            </a:pPr>
            <a:r>
              <a:rPr lang="en-US" dirty="0" smtClean="0"/>
              <a:t>What Is Project Quality Management?</a:t>
            </a:r>
          </a:p>
        </p:txBody>
      </p:sp>
      <p:sp>
        <p:nvSpPr>
          <p:cNvPr id="6" name="Slide Number Placeholder 5"/>
          <p:cNvSpPr>
            <a:spLocks noGrp="1"/>
          </p:cNvSpPr>
          <p:nvPr>
            <p:ph type="sldNum" sz="quarter" idx="10"/>
          </p:nvPr>
        </p:nvSpPr>
        <p:spPr/>
        <p:txBody>
          <a:bodyPr/>
          <a:lstStyle/>
          <a:p>
            <a:pPr>
              <a:defRPr/>
            </a:pPr>
            <a:fld id="{3011356A-5301-4896-84AD-C264F1BB3756}" type="slidenum">
              <a:rPr lang="en-US"/>
              <a:pPr>
                <a:defRPr/>
              </a:pPr>
              <a:t>10</a:t>
            </a:fld>
            <a:endParaRPr lang="en-US" dirty="0"/>
          </a:p>
        </p:txBody>
      </p:sp>
    </p:spTree>
    <p:extLst>
      <p:ext uri="{BB962C8B-B14F-4D97-AF65-F5344CB8AC3E}">
        <p14:creationId xmlns:p14="http://schemas.microsoft.com/office/powerpoint/2010/main" val="1499764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quality </a:t>
            </a:r>
            <a:r>
              <a:rPr lang="en-US" dirty="0" smtClean="0"/>
              <a:t>management Approaches</a:t>
            </a:r>
            <a:endParaRPr lang="en-US" dirty="0"/>
          </a:p>
        </p:txBody>
      </p:sp>
      <p:sp>
        <p:nvSpPr>
          <p:cNvPr id="3" name="Content Placeholder 2"/>
          <p:cNvSpPr>
            <a:spLocks noGrp="1"/>
          </p:cNvSpPr>
          <p:nvPr>
            <p:ph idx="1"/>
          </p:nvPr>
        </p:nvSpPr>
        <p:spPr/>
        <p:txBody>
          <a:bodyPr>
            <a:normAutofit/>
          </a:bodyPr>
          <a:lstStyle/>
          <a:p>
            <a:pPr>
              <a:lnSpc>
                <a:spcPct val="150000"/>
              </a:lnSpc>
            </a:pPr>
            <a:r>
              <a:rPr lang="en-US" dirty="0" smtClean="0"/>
              <a:t>Total Quality Management (TQM)</a:t>
            </a:r>
          </a:p>
          <a:p>
            <a:pPr>
              <a:lnSpc>
                <a:spcPct val="150000"/>
              </a:lnSpc>
            </a:pPr>
            <a:r>
              <a:rPr lang="en-US" dirty="0"/>
              <a:t>Continuous Improvement (Kaizen</a:t>
            </a:r>
            <a:r>
              <a:rPr lang="en-US" dirty="0" smtClean="0"/>
              <a:t>)</a:t>
            </a:r>
            <a:endParaRPr lang="en-US" dirty="0"/>
          </a:p>
          <a:p>
            <a:pPr>
              <a:lnSpc>
                <a:spcPct val="150000"/>
              </a:lnSpc>
            </a:pPr>
            <a:r>
              <a:rPr lang="en-US" dirty="0" smtClean="0"/>
              <a:t>Plan-Do-Check-Act (Demming)</a:t>
            </a:r>
          </a:p>
          <a:p>
            <a:pPr>
              <a:lnSpc>
                <a:spcPct val="150000"/>
              </a:lnSpc>
            </a:pPr>
            <a:r>
              <a:rPr lang="en-US" dirty="0" smtClean="0"/>
              <a:t>Just in Time (JIT)</a:t>
            </a:r>
          </a:p>
          <a:p>
            <a:pPr>
              <a:lnSpc>
                <a:spcPct val="150000"/>
              </a:lnSpc>
            </a:pPr>
            <a:r>
              <a:rPr lang="en-US" dirty="0" smtClean="0"/>
              <a:t>6 Sigma- 99.9% error-free</a:t>
            </a:r>
            <a:r>
              <a:rPr lang="en-US" dirty="0"/>
              <a:t>.</a:t>
            </a:r>
          </a:p>
          <a:p>
            <a:pPr>
              <a:lnSpc>
                <a:spcPct val="150000"/>
              </a:lnSpc>
            </a:pPr>
            <a:endParaRPr lang="en-US" dirty="0"/>
          </a:p>
          <a:p>
            <a:pPr marL="0" indent="0">
              <a:lnSpc>
                <a:spcPct val="150000"/>
              </a:lnSpc>
              <a:buNone/>
            </a:pPr>
            <a:endParaRPr lang="en-US" dirty="0"/>
          </a:p>
        </p:txBody>
      </p:sp>
    </p:spTree>
    <p:extLst>
      <p:ext uri="{BB962C8B-B14F-4D97-AF65-F5344CB8AC3E}">
        <p14:creationId xmlns:p14="http://schemas.microsoft.com/office/powerpoint/2010/main" val="11387492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quality management</a:t>
            </a:r>
          </a:p>
        </p:txBody>
      </p:sp>
      <p:sp>
        <p:nvSpPr>
          <p:cNvPr id="3" name="Content Placeholder 2"/>
          <p:cNvSpPr>
            <a:spLocks noGrp="1"/>
          </p:cNvSpPr>
          <p:nvPr>
            <p:ph idx="1"/>
          </p:nvPr>
        </p:nvSpPr>
        <p:spPr/>
        <p:txBody>
          <a:bodyPr/>
          <a:lstStyle/>
          <a:p>
            <a:pPr>
              <a:lnSpc>
                <a:spcPct val="150000"/>
              </a:lnSpc>
            </a:pPr>
            <a:r>
              <a:rPr lang="en-US" dirty="0" smtClean="0"/>
              <a:t>Gold Plating</a:t>
            </a:r>
          </a:p>
          <a:p>
            <a:pPr>
              <a:lnSpc>
                <a:spcPct val="150000"/>
              </a:lnSpc>
            </a:pPr>
            <a:endParaRPr lang="en-US" dirty="0"/>
          </a:p>
          <a:p>
            <a:pPr>
              <a:lnSpc>
                <a:spcPct val="150000"/>
              </a:lnSpc>
            </a:pPr>
            <a:endParaRPr lang="en-US" dirty="0"/>
          </a:p>
        </p:txBody>
      </p:sp>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2590800"/>
            <a:ext cx="198120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descr="C:\Users\RB\AppData\Local\Microsoft\Windows\Temporary Internet Files\Content.IE5\WMWQJ5MW\MC900388756[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6406" y="2819400"/>
            <a:ext cx="4463654"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847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7"/>
          <p:cNvSpPr>
            <a:spLocks noGrp="1" noChangeArrowheads="1"/>
          </p:cNvSpPr>
          <p:nvPr>
            <p:ph idx="1"/>
          </p:nvPr>
        </p:nvSpPr>
        <p:spPr>
          <a:xfrm>
            <a:off x="457200" y="1457325"/>
            <a:ext cx="8186738" cy="4791075"/>
          </a:xfrm>
        </p:spPr>
        <p:txBody>
          <a:bodyPr>
            <a:normAutofit fontScale="92500" lnSpcReduction="20000"/>
          </a:bodyPr>
          <a:lstStyle/>
          <a:p>
            <a:pPr eaLnBrk="1" hangingPunct="1">
              <a:spcBef>
                <a:spcPct val="100000"/>
              </a:spcBef>
            </a:pPr>
            <a:r>
              <a:rPr lang="en-US" dirty="0" smtClean="0"/>
              <a:t>Implies the ability to anticipate situations and prepare actions to bring about the desired outcome</a:t>
            </a:r>
          </a:p>
          <a:p>
            <a:pPr eaLnBrk="1" hangingPunct="1">
              <a:spcBef>
                <a:spcPct val="100000"/>
              </a:spcBef>
            </a:pPr>
            <a:r>
              <a:rPr lang="en-US" dirty="0" smtClean="0"/>
              <a:t>Important to prevent defects / delays by:</a:t>
            </a:r>
          </a:p>
          <a:p>
            <a:pPr lvl="1" eaLnBrk="1" hangingPunct="1">
              <a:spcBef>
                <a:spcPct val="100000"/>
              </a:spcBef>
            </a:pPr>
            <a:r>
              <a:rPr lang="en-US" dirty="0" smtClean="0"/>
              <a:t>Selecting proper materials / technology</a:t>
            </a:r>
          </a:p>
          <a:p>
            <a:pPr lvl="1" eaLnBrk="1" hangingPunct="1">
              <a:spcBef>
                <a:spcPct val="100000"/>
              </a:spcBef>
            </a:pPr>
            <a:r>
              <a:rPr lang="en-US" dirty="0" smtClean="0"/>
              <a:t>Training and indoctrinating people in quality</a:t>
            </a:r>
          </a:p>
          <a:p>
            <a:pPr lvl="1" eaLnBrk="1" hangingPunct="1">
              <a:spcBef>
                <a:spcPct val="100000"/>
              </a:spcBef>
            </a:pPr>
            <a:r>
              <a:rPr lang="en-US" dirty="0" smtClean="0"/>
              <a:t>Planning a process that ensures the appropriate outcome</a:t>
            </a:r>
          </a:p>
        </p:txBody>
      </p:sp>
      <p:sp>
        <p:nvSpPr>
          <p:cNvPr id="16386" name="Rectangle 1026"/>
          <p:cNvSpPr>
            <a:spLocks noGrp="1" noChangeArrowheads="1"/>
          </p:cNvSpPr>
          <p:nvPr>
            <p:ph type="title"/>
          </p:nvPr>
        </p:nvSpPr>
        <p:spPr/>
        <p:txBody>
          <a:bodyPr/>
          <a:lstStyle/>
          <a:p>
            <a:pPr eaLnBrk="1" hangingPunct="1">
              <a:defRPr/>
            </a:pPr>
            <a:r>
              <a:rPr lang="en-US" dirty="0" smtClean="0"/>
              <a:t>Planning Quality</a:t>
            </a:r>
          </a:p>
        </p:txBody>
      </p:sp>
      <p:sp>
        <p:nvSpPr>
          <p:cNvPr id="6" name="Slide Number Placeholder 5"/>
          <p:cNvSpPr>
            <a:spLocks noGrp="1"/>
          </p:cNvSpPr>
          <p:nvPr>
            <p:ph type="sldNum" sz="quarter" idx="10"/>
          </p:nvPr>
        </p:nvSpPr>
        <p:spPr/>
        <p:txBody>
          <a:bodyPr/>
          <a:lstStyle/>
          <a:p>
            <a:pPr>
              <a:defRPr/>
            </a:pPr>
            <a:fld id="{88801C59-EA38-4E61-AB9E-A6F72DACA146}" type="slidenum">
              <a:rPr lang="en-US"/>
              <a:pPr>
                <a:defRPr/>
              </a:pPr>
              <a:t>13</a:t>
            </a:fld>
            <a:endParaRPr lang="en-US" dirty="0"/>
          </a:p>
        </p:txBody>
      </p:sp>
    </p:spTree>
    <p:extLst>
      <p:ext uri="{BB962C8B-B14F-4D97-AF65-F5344CB8AC3E}">
        <p14:creationId xmlns:p14="http://schemas.microsoft.com/office/powerpoint/2010/main" val="26975863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381000" y="1371600"/>
            <a:ext cx="8458200" cy="4876800"/>
          </a:xfrm>
        </p:spPr>
        <p:txBody>
          <a:bodyPr/>
          <a:lstStyle/>
          <a:p>
            <a:pPr eaLnBrk="1" hangingPunct="1"/>
            <a:r>
              <a:rPr lang="en-US" sz="2400" b="1" dirty="0" smtClean="0"/>
              <a:t>Functionality</a:t>
            </a:r>
            <a:r>
              <a:rPr lang="en-US" sz="2400" dirty="0" smtClean="0"/>
              <a:t> is the degree to which a system performs its intended function</a:t>
            </a:r>
          </a:p>
          <a:p>
            <a:pPr eaLnBrk="1" hangingPunct="1"/>
            <a:r>
              <a:rPr lang="en-US" sz="2400" b="1" dirty="0" smtClean="0"/>
              <a:t>Features</a:t>
            </a:r>
            <a:r>
              <a:rPr lang="en-US" sz="2400" dirty="0" smtClean="0"/>
              <a:t> are the system’s special characteristics that appeal to users</a:t>
            </a:r>
          </a:p>
          <a:p>
            <a:pPr eaLnBrk="1" hangingPunct="1"/>
            <a:r>
              <a:rPr lang="en-US" sz="2400" b="1" dirty="0" smtClean="0"/>
              <a:t>System</a:t>
            </a:r>
            <a:r>
              <a:rPr lang="en-US" sz="2400" dirty="0" smtClean="0"/>
              <a:t> </a:t>
            </a:r>
            <a:r>
              <a:rPr lang="en-US" sz="2400" b="1" dirty="0" smtClean="0"/>
              <a:t>outputs</a:t>
            </a:r>
            <a:r>
              <a:rPr lang="en-US" sz="2400" dirty="0" smtClean="0"/>
              <a:t> are the screens and reports the system generates</a:t>
            </a:r>
          </a:p>
          <a:p>
            <a:pPr eaLnBrk="1" hangingPunct="1"/>
            <a:r>
              <a:rPr lang="en-US" sz="2400" b="1" dirty="0" smtClean="0"/>
              <a:t>Performance</a:t>
            </a:r>
            <a:r>
              <a:rPr lang="en-US" sz="2400" dirty="0" smtClean="0"/>
              <a:t> addresses how well a product or service performs the customer’s intended use </a:t>
            </a:r>
          </a:p>
          <a:p>
            <a:pPr eaLnBrk="1" hangingPunct="1"/>
            <a:r>
              <a:rPr lang="en-US" sz="2400" b="1" dirty="0" smtClean="0"/>
              <a:t>Reliability</a:t>
            </a:r>
            <a:r>
              <a:rPr lang="en-US" sz="2400" dirty="0" smtClean="0"/>
              <a:t> is the ability of a product or service to perform as expected under normal conditions</a:t>
            </a:r>
          </a:p>
          <a:p>
            <a:pPr eaLnBrk="1" hangingPunct="1"/>
            <a:r>
              <a:rPr lang="en-US" sz="2400" b="1" dirty="0" smtClean="0"/>
              <a:t>Maintainability</a:t>
            </a:r>
            <a:r>
              <a:rPr lang="en-US" sz="2400" dirty="0" smtClean="0"/>
              <a:t> addresses the ease of performing maintenance on a product</a:t>
            </a:r>
          </a:p>
        </p:txBody>
      </p:sp>
      <p:sp>
        <p:nvSpPr>
          <p:cNvPr id="18434" name="Rectangle 2"/>
          <p:cNvSpPr>
            <a:spLocks noGrp="1" noChangeArrowheads="1"/>
          </p:cNvSpPr>
          <p:nvPr>
            <p:ph type="title"/>
          </p:nvPr>
        </p:nvSpPr>
        <p:spPr/>
        <p:txBody>
          <a:bodyPr>
            <a:normAutofit fontScale="90000"/>
          </a:bodyPr>
          <a:lstStyle/>
          <a:p>
            <a:pPr algn="ctr" eaLnBrk="1" hangingPunct="1">
              <a:defRPr/>
            </a:pPr>
            <a:r>
              <a:rPr lang="en-US" dirty="0" smtClean="0"/>
              <a:t>Scope Aspects of Project/products for quality analysis</a:t>
            </a:r>
          </a:p>
        </p:txBody>
      </p:sp>
      <p:sp>
        <p:nvSpPr>
          <p:cNvPr id="6" name="Slide Number Placeholder 5"/>
          <p:cNvSpPr>
            <a:spLocks noGrp="1"/>
          </p:cNvSpPr>
          <p:nvPr>
            <p:ph type="sldNum" sz="quarter" idx="10"/>
          </p:nvPr>
        </p:nvSpPr>
        <p:spPr/>
        <p:txBody>
          <a:bodyPr/>
          <a:lstStyle/>
          <a:p>
            <a:pPr>
              <a:defRPr/>
            </a:pPr>
            <a:fld id="{A7029016-5DEF-47B5-8EA8-7019FCDFD913}" type="slidenum">
              <a:rPr lang="en-US"/>
              <a:pPr>
                <a:defRPr/>
              </a:pPr>
              <a:t>14</a:t>
            </a:fld>
            <a:endParaRPr lang="en-US" dirty="0"/>
          </a:p>
        </p:txBody>
      </p:sp>
    </p:spTree>
    <p:extLst>
      <p:ext uri="{BB962C8B-B14F-4D97-AF65-F5344CB8AC3E}">
        <p14:creationId xmlns:p14="http://schemas.microsoft.com/office/powerpoint/2010/main" val="2839803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228600" y="762000"/>
            <a:ext cx="8686800" cy="5181600"/>
          </a:xfrm>
        </p:spPr>
        <p:txBody>
          <a:bodyPr>
            <a:normAutofit fontScale="92500"/>
          </a:bodyPr>
          <a:lstStyle/>
          <a:p>
            <a:pPr eaLnBrk="1" hangingPunct="1">
              <a:spcBef>
                <a:spcPct val="40000"/>
              </a:spcBef>
            </a:pPr>
            <a:endParaRPr lang="en-US" sz="2600" b="1" dirty="0" smtClean="0"/>
          </a:p>
          <a:p>
            <a:pPr eaLnBrk="1" hangingPunct="1">
              <a:spcBef>
                <a:spcPct val="40000"/>
              </a:spcBef>
            </a:pPr>
            <a:r>
              <a:rPr lang="en-US" sz="2600" b="1" dirty="0" smtClean="0">
                <a:solidFill>
                  <a:srgbClr val="FF0000"/>
                </a:solidFill>
              </a:rPr>
              <a:t>Quality assurance </a:t>
            </a:r>
            <a:r>
              <a:rPr lang="en-US" sz="2600" dirty="0" smtClean="0"/>
              <a:t>includes all the </a:t>
            </a:r>
            <a:r>
              <a:rPr lang="en-US" sz="2600" dirty="0" smtClean="0">
                <a:solidFill>
                  <a:srgbClr val="FF0000"/>
                </a:solidFill>
              </a:rPr>
              <a:t>activities</a:t>
            </a:r>
            <a:r>
              <a:rPr lang="en-US" sz="2600" dirty="0" smtClean="0"/>
              <a:t> related to </a:t>
            </a:r>
            <a:r>
              <a:rPr lang="en-US" sz="2600" dirty="0" smtClean="0">
                <a:solidFill>
                  <a:srgbClr val="FF0000"/>
                </a:solidFill>
              </a:rPr>
              <a:t>satisfying the relevant quality standards</a:t>
            </a:r>
            <a:r>
              <a:rPr lang="en-US" sz="2600" dirty="0" smtClean="0"/>
              <a:t> for a project</a:t>
            </a:r>
          </a:p>
          <a:p>
            <a:pPr eaLnBrk="1" hangingPunct="1">
              <a:spcBef>
                <a:spcPct val="40000"/>
              </a:spcBef>
            </a:pPr>
            <a:r>
              <a:rPr lang="en-US" sz="2600" dirty="0" smtClean="0"/>
              <a:t>Another goal of quality assurance is </a:t>
            </a:r>
            <a:r>
              <a:rPr lang="en-US" sz="2600" dirty="0" smtClean="0">
                <a:solidFill>
                  <a:srgbClr val="FF0000"/>
                </a:solidFill>
              </a:rPr>
              <a:t>continuous</a:t>
            </a:r>
            <a:r>
              <a:rPr lang="en-US" sz="2600" dirty="0" smtClean="0"/>
              <a:t> </a:t>
            </a:r>
            <a:r>
              <a:rPr lang="en-US" sz="2600" dirty="0" smtClean="0">
                <a:solidFill>
                  <a:srgbClr val="FF0000"/>
                </a:solidFill>
              </a:rPr>
              <a:t>quality improvement</a:t>
            </a:r>
          </a:p>
          <a:p>
            <a:pPr eaLnBrk="1" hangingPunct="1">
              <a:spcBef>
                <a:spcPct val="40000"/>
              </a:spcBef>
            </a:pPr>
            <a:r>
              <a:rPr lang="en-US" sz="2600" b="1" dirty="0" smtClean="0">
                <a:solidFill>
                  <a:srgbClr val="FF0000"/>
                </a:solidFill>
              </a:rPr>
              <a:t>Benchmarking</a:t>
            </a:r>
            <a:r>
              <a:rPr lang="en-US" sz="2600" dirty="0" smtClean="0"/>
              <a:t> generates ideas for quality improvements by comparing specific project practices or product characteristics to those of other projects or products within or outside the performing organization </a:t>
            </a:r>
          </a:p>
          <a:p>
            <a:pPr eaLnBrk="1" hangingPunct="1">
              <a:spcBef>
                <a:spcPct val="40000"/>
              </a:spcBef>
            </a:pPr>
            <a:r>
              <a:rPr lang="en-US" sz="2600" dirty="0" smtClean="0"/>
              <a:t>A </a:t>
            </a:r>
            <a:r>
              <a:rPr lang="en-US" sz="2600" b="1" dirty="0" smtClean="0">
                <a:solidFill>
                  <a:srgbClr val="FF0000"/>
                </a:solidFill>
              </a:rPr>
              <a:t>quality audit </a:t>
            </a:r>
            <a:r>
              <a:rPr lang="en-US" sz="2600" dirty="0" smtClean="0"/>
              <a:t>is a </a:t>
            </a:r>
            <a:r>
              <a:rPr lang="en-US" sz="2600" dirty="0" smtClean="0">
                <a:solidFill>
                  <a:srgbClr val="FF0000"/>
                </a:solidFill>
              </a:rPr>
              <a:t>structured review </a:t>
            </a:r>
            <a:r>
              <a:rPr lang="en-US" sz="2600" dirty="0" smtClean="0"/>
              <a:t>of specific quality management activities that help identify lessons learned that could improve performance on current or future projects</a:t>
            </a:r>
            <a:r>
              <a:rPr lang="en-US" sz="2400" dirty="0" smtClean="0"/>
              <a:t> </a:t>
            </a:r>
          </a:p>
          <a:p>
            <a:pPr eaLnBrk="1" hangingPunct="1">
              <a:lnSpc>
                <a:spcPct val="90000"/>
              </a:lnSpc>
              <a:buFont typeface="Wingdings" pitchFamily="2" charset="2"/>
              <a:buNone/>
            </a:pPr>
            <a:endParaRPr lang="en-US" sz="2400" dirty="0" smtClean="0"/>
          </a:p>
        </p:txBody>
      </p:sp>
      <p:sp>
        <p:nvSpPr>
          <p:cNvPr id="20482" name="Rectangle 2"/>
          <p:cNvSpPr>
            <a:spLocks noGrp="1" noChangeArrowheads="1"/>
          </p:cNvSpPr>
          <p:nvPr>
            <p:ph type="title"/>
          </p:nvPr>
        </p:nvSpPr>
        <p:spPr>
          <a:xfrm>
            <a:off x="457200" y="0"/>
            <a:ext cx="8229600" cy="838200"/>
          </a:xfrm>
        </p:spPr>
        <p:txBody>
          <a:bodyPr/>
          <a:lstStyle/>
          <a:p>
            <a:pPr eaLnBrk="1" hangingPunct="1">
              <a:defRPr/>
            </a:pPr>
            <a:r>
              <a:rPr lang="en-US" dirty="0" smtClean="0"/>
              <a:t>Performing Quality Assurance</a:t>
            </a:r>
          </a:p>
        </p:txBody>
      </p:sp>
      <p:sp>
        <p:nvSpPr>
          <p:cNvPr id="6" name="Slide Number Placeholder 5"/>
          <p:cNvSpPr>
            <a:spLocks noGrp="1"/>
          </p:cNvSpPr>
          <p:nvPr>
            <p:ph type="sldNum" sz="quarter" idx="10"/>
          </p:nvPr>
        </p:nvSpPr>
        <p:spPr/>
        <p:txBody>
          <a:bodyPr/>
          <a:lstStyle/>
          <a:p>
            <a:pPr>
              <a:defRPr/>
            </a:pPr>
            <a:fld id="{E6BA486F-2EB4-4B00-92AC-B4F999BF6249}" type="slidenum">
              <a:rPr lang="en-US"/>
              <a:pPr>
                <a:defRPr/>
              </a:pPr>
              <a:t>15</a:t>
            </a:fld>
            <a:endParaRPr lang="en-US" dirty="0"/>
          </a:p>
        </p:txBody>
      </p:sp>
    </p:spTree>
    <p:extLst>
      <p:ext uri="{BB962C8B-B14F-4D97-AF65-F5344CB8AC3E}">
        <p14:creationId xmlns:p14="http://schemas.microsoft.com/office/powerpoint/2010/main" val="18811675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QUALITY ASSURANCE PROCESS</a:t>
            </a:r>
            <a:endParaRPr lang="en-US" dirty="0"/>
          </a:p>
        </p:txBody>
      </p:sp>
      <p:sp>
        <p:nvSpPr>
          <p:cNvPr id="3" name="Content Placeholder 2"/>
          <p:cNvSpPr>
            <a:spLocks noGrp="1"/>
          </p:cNvSpPr>
          <p:nvPr>
            <p:ph idx="1"/>
          </p:nvPr>
        </p:nvSpPr>
        <p:spPr>
          <a:xfrm>
            <a:off x="304800" y="1524000"/>
            <a:ext cx="8686800" cy="4556125"/>
          </a:xfrm>
        </p:spPr>
        <p:txBody>
          <a:bodyPr>
            <a:normAutofit/>
          </a:bodyPr>
          <a:lstStyle/>
          <a:p>
            <a:pPr marL="0" indent="0">
              <a:buNone/>
            </a:pPr>
            <a:r>
              <a:rPr lang="en-US" sz="4000" b="1" dirty="0" smtClean="0"/>
              <a:t>Quality Theorist: </a:t>
            </a:r>
            <a:r>
              <a:rPr lang="en-US" dirty="0" smtClean="0"/>
              <a:t>W. Edwards Demming</a:t>
            </a:r>
          </a:p>
          <a:p>
            <a:pPr marL="0" indent="0">
              <a:buNone/>
            </a:pPr>
            <a:endParaRPr lang="en-US" sz="4000" b="1" dirty="0" smtClean="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2819400"/>
            <a:ext cx="27305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9898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QUALITY ASSURANCE PROCESS</a:t>
            </a:r>
            <a:endParaRPr lang="en-US" dirty="0"/>
          </a:p>
        </p:txBody>
      </p:sp>
      <p:sp>
        <p:nvSpPr>
          <p:cNvPr id="3" name="Content Placeholder 2"/>
          <p:cNvSpPr>
            <a:spLocks noGrp="1"/>
          </p:cNvSpPr>
          <p:nvPr>
            <p:ph idx="1"/>
          </p:nvPr>
        </p:nvSpPr>
        <p:spPr>
          <a:xfrm>
            <a:off x="304800" y="1371600"/>
            <a:ext cx="8686800" cy="4708525"/>
          </a:xfrm>
        </p:spPr>
        <p:txBody>
          <a:bodyPr>
            <a:normAutofit/>
          </a:bodyPr>
          <a:lstStyle/>
          <a:p>
            <a:pPr marL="0" indent="0">
              <a:buNone/>
            </a:pPr>
            <a:r>
              <a:rPr lang="en-US" sz="4000" b="1" dirty="0" smtClean="0"/>
              <a:t>Quality Theorist:</a:t>
            </a:r>
            <a:r>
              <a:rPr lang="en-US" dirty="0" smtClean="0"/>
              <a:t> Phillip</a:t>
            </a:r>
            <a:r>
              <a:rPr lang="en-US" b="1" dirty="0" smtClean="0"/>
              <a:t> Crosby</a:t>
            </a:r>
            <a:endParaRPr lang="en-US" sz="4000" b="1" dirty="0" smtClean="0"/>
          </a:p>
          <a:p>
            <a:pPr marL="0" indent="0">
              <a:buNone/>
            </a:pPr>
            <a:endParaRPr lang="en-US" sz="4000" b="1" dirty="0" smtClean="0"/>
          </a:p>
        </p:txBody>
      </p:sp>
      <p:graphicFrame>
        <p:nvGraphicFramePr>
          <p:cNvPr id="4" name="Diagram 3"/>
          <p:cNvGraphicFramePr/>
          <p:nvPr>
            <p:extLst>
              <p:ext uri="{D42A27DB-BD31-4B8C-83A1-F6EECF244321}">
                <p14:modId xmlns:p14="http://schemas.microsoft.com/office/powerpoint/2010/main" val="606813726"/>
              </p:ext>
            </p:extLst>
          </p:nvPr>
        </p:nvGraphicFramePr>
        <p:xfrm>
          <a:off x="1524000" y="2438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2306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p:txBody>
          <a:bodyPr/>
          <a:lstStyle/>
          <a:p>
            <a:pPr eaLnBrk="1" hangingPunct="1"/>
            <a:r>
              <a:rPr lang="en-US" dirty="0" smtClean="0"/>
              <a:t>The main outputs of quality control are:</a:t>
            </a:r>
          </a:p>
          <a:p>
            <a:pPr lvl="1" eaLnBrk="1" hangingPunct="1"/>
            <a:r>
              <a:rPr lang="en-US" dirty="0" smtClean="0"/>
              <a:t>Acceptance</a:t>
            </a:r>
          </a:p>
          <a:p>
            <a:pPr lvl="1" eaLnBrk="1" hangingPunct="1"/>
            <a:r>
              <a:rPr lang="en-US" dirty="0" smtClean="0"/>
              <a:t>Rework</a:t>
            </a:r>
          </a:p>
          <a:p>
            <a:pPr lvl="1" eaLnBrk="1" hangingPunct="1"/>
            <a:r>
              <a:rPr lang="en-US" dirty="0" smtClean="0"/>
              <a:t>Process adjustments</a:t>
            </a:r>
          </a:p>
          <a:p>
            <a:pPr eaLnBrk="1" hangingPunct="1"/>
            <a:r>
              <a:rPr lang="en-US" dirty="0" smtClean="0"/>
              <a:t>There are Several Basic Tools of Quality that help in performing quality control</a:t>
            </a:r>
          </a:p>
        </p:txBody>
      </p:sp>
      <p:sp>
        <p:nvSpPr>
          <p:cNvPr id="21506" name="Rectangle 2"/>
          <p:cNvSpPr>
            <a:spLocks noGrp="1" noChangeArrowheads="1"/>
          </p:cNvSpPr>
          <p:nvPr>
            <p:ph type="title"/>
          </p:nvPr>
        </p:nvSpPr>
        <p:spPr/>
        <p:txBody>
          <a:bodyPr/>
          <a:lstStyle/>
          <a:p>
            <a:pPr eaLnBrk="1" hangingPunct="1">
              <a:defRPr/>
            </a:pPr>
            <a:r>
              <a:rPr lang="en-US" dirty="0" smtClean="0"/>
              <a:t>Quality Control</a:t>
            </a:r>
          </a:p>
        </p:txBody>
      </p:sp>
      <p:sp>
        <p:nvSpPr>
          <p:cNvPr id="6" name="Slide Number Placeholder 5"/>
          <p:cNvSpPr>
            <a:spLocks noGrp="1"/>
          </p:cNvSpPr>
          <p:nvPr>
            <p:ph type="sldNum" sz="quarter" idx="10"/>
          </p:nvPr>
        </p:nvSpPr>
        <p:spPr/>
        <p:txBody>
          <a:bodyPr/>
          <a:lstStyle/>
          <a:p>
            <a:pPr>
              <a:defRPr/>
            </a:pPr>
            <a:fld id="{9FCEBFED-AA14-4296-AAEE-8C6584565377}" type="slidenum">
              <a:rPr lang="en-US"/>
              <a:pPr>
                <a:defRPr/>
              </a:pPr>
              <a:t>18</a:t>
            </a:fld>
            <a:endParaRPr lang="en-US" dirty="0"/>
          </a:p>
        </p:txBody>
      </p:sp>
    </p:spTree>
    <p:extLst>
      <p:ext uri="{BB962C8B-B14F-4D97-AF65-F5344CB8AC3E}">
        <p14:creationId xmlns:p14="http://schemas.microsoft.com/office/powerpoint/2010/main" val="28335158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QUALITY control PROCESS</a:t>
            </a:r>
            <a:endParaRPr lang="en-US" dirty="0"/>
          </a:p>
        </p:txBody>
      </p:sp>
      <p:sp>
        <p:nvSpPr>
          <p:cNvPr id="3" name="Content Placeholder 2"/>
          <p:cNvSpPr>
            <a:spLocks noGrp="1"/>
          </p:cNvSpPr>
          <p:nvPr>
            <p:ph idx="1"/>
          </p:nvPr>
        </p:nvSpPr>
        <p:spPr>
          <a:xfrm>
            <a:off x="304800" y="1371600"/>
            <a:ext cx="8686800" cy="5105400"/>
          </a:xfrm>
        </p:spPr>
        <p:txBody>
          <a:bodyPr>
            <a:normAutofit/>
          </a:bodyPr>
          <a:lstStyle/>
          <a:p>
            <a:pPr marL="0" indent="0" algn="ctr">
              <a:lnSpc>
                <a:spcPct val="200000"/>
              </a:lnSpc>
              <a:spcBef>
                <a:spcPts val="0"/>
              </a:spcBef>
              <a:buNone/>
            </a:pPr>
            <a:endParaRPr lang="en-US" sz="4000" b="1" dirty="0" smtClean="0"/>
          </a:p>
          <a:p>
            <a:pPr marL="0" indent="0" algn="ctr">
              <a:lnSpc>
                <a:spcPct val="200000"/>
              </a:lnSpc>
              <a:spcBef>
                <a:spcPts val="0"/>
              </a:spcBef>
              <a:buNone/>
            </a:pPr>
            <a:r>
              <a:rPr lang="en-US" sz="4800" b="1" dirty="0" smtClean="0"/>
              <a:t>Quality Tools</a:t>
            </a:r>
          </a:p>
        </p:txBody>
      </p:sp>
    </p:spTree>
    <p:extLst>
      <p:ext uri="{BB962C8B-B14F-4D97-AF65-F5344CB8AC3E}">
        <p14:creationId xmlns:p14="http://schemas.microsoft.com/office/powerpoint/2010/main" val="4416140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381000" y="1981200"/>
            <a:ext cx="8458200" cy="4495800"/>
          </a:xfrm>
        </p:spPr>
        <p:txBody>
          <a:bodyPr/>
          <a:lstStyle/>
          <a:p>
            <a:pPr eaLnBrk="1" hangingPunct="1">
              <a:spcBef>
                <a:spcPct val="100000"/>
              </a:spcBef>
            </a:pPr>
            <a:r>
              <a:rPr lang="en-US" dirty="0" smtClean="0"/>
              <a:t>Many people joke about the poor quality of IT products.</a:t>
            </a:r>
          </a:p>
          <a:p>
            <a:pPr eaLnBrk="1" hangingPunct="1">
              <a:spcBef>
                <a:spcPct val="100000"/>
              </a:spcBef>
            </a:pPr>
            <a:r>
              <a:rPr lang="en-US" dirty="0" smtClean="0"/>
              <a:t>People seem to accept systems being down occasionally or needing to reboot their PCs</a:t>
            </a:r>
          </a:p>
          <a:p>
            <a:pPr eaLnBrk="1" hangingPunct="1">
              <a:spcBef>
                <a:spcPct val="100000"/>
              </a:spcBef>
            </a:pPr>
            <a:r>
              <a:rPr lang="en-US" dirty="0" smtClean="0"/>
              <a:t>But quality is very important in many technology projects</a:t>
            </a:r>
          </a:p>
        </p:txBody>
      </p:sp>
      <p:sp>
        <p:nvSpPr>
          <p:cNvPr id="11266" name="Rectangle 2"/>
          <p:cNvSpPr>
            <a:spLocks noGrp="1" noChangeArrowheads="1"/>
          </p:cNvSpPr>
          <p:nvPr>
            <p:ph type="title"/>
          </p:nvPr>
        </p:nvSpPr>
        <p:spPr>
          <a:xfrm>
            <a:off x="381000" y="457200"/>
            <a:ext cx="8382000" cy="1066800"/>
          </a:xfrm>
        </p:spPr>
        <p:txBody>
          <a:bodyPr>
            <a:normAutofit fontScale="90000"/>
          </a:bodyPr>
          <a:lstStyle/>
          <a:p>
            <a:pPr eaLnBrk="1" hangingPunct="1">
              <a:defRPr/>
            </a:pPr>
            <a:r>
              <a:rPr lang="en-US" dirty="0" smtClean="0"/>
              <a:t>The Importance of Project Quality Management</a:t>
            </a:r>
          </a:p>
        </p:txBody>
      </p:sp>
      <p:sp>
        <p:nvSpPr>
          <p:cNvPr id="6" name="Slide Number Placeholder 5"/>
          <p:cNvSpPr>
            <a:spLocks noGrp="1"/>
          </p:cNvSpPr>
          <p:nvPr>
            <p:ph type="sldNum" sz="quarter" idx="10"/>
          </p:nvPr>
        </p:nvSpPr>
        <p:spPr/>
        <p:txBody>
          <a:bodyPr/>
          <a:lstStyle/>
          <a:p>
            <a:pPr>
              <a:defRPr/>
            </a:pPr>
            <a:fld id="{948340AC-46BC-4797-ADF4-24AB984F8037}" type="slidenum">
              <a:rPr lang="en-US"/>
              <a:pPr>
                <a:defRPr/>
              </a:pPr>
              <a:t>2</a:t>
            </a:fld>
            <a:endParaRPr lang="en-US" dirty="0"/>
          </a:p>
        </p:txBody>
      </p:sp>
    </p:spTree>
    <p:extLst>
      <p:ext uri="{BB962C8B-B14F-4D97-AF65-F5344CB8AC3E}">
        <p14:creationId xmlns:p14="http://schemas.microsoft.com/office/powerpoint/2010/main" val="1031916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QUALITY control PROCESS</a:t>
            </a:r>
            <a:endParaRPr lang="en-US" dirty="0"/>
          </a:p>
        </p:txBody>
      </p:sp>
      <p:sp>
        <p:nvSpPr>
          <p:cNvPr id="3" name="Content Placeholder 2"/>
          <p:cNvSpPr>
            <a:spLocks noGrp="1"/>
          </p:cNvSpPr>
          <p:nvPr>
            <p:ph idx="1"/>
          </p:nvPr>
        </p:nvSpPr>
        <p:spPr>
          <a:xfrm>
            <a:off x="304800" y="1371600"/>
            <a:ext cx="8686800" cy="5105400"/>
          </a:xfrm>
        </p:spPr>
        <p:txBody>
          <a:bodyPr>
            <a:normAutofit/>
          </a:bodyPr>
          <a:lstStyle/>
          <a:p>
            <a:r>
              <a:rPr lang="en-US" sz="4000" b="1" dirty="0" smtClean="0"/>
              <a:t>Cause and Effect diagram</a:t>
            </a:r>
            <a:endParaRPr lang="en-US" sz="3500" dirty="0" smtClean="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042040"/>
            <a:ext cx="67818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6200000">
            <a:off x="-1377432" y="3922068"/>
            <a:ext cx="4038602" cy="461665"/>
          </a:xfrm>
          <a:prstGeom prst="rect">
            <a:avLst/>
          </a:prstGeom>
          <a:noFill/>
        </p:spPr>
        <p:txBody>
          <a:bodyPr wrap="square" rtlCol="0">
            <a:spAutoFit/>
          </a:bodyPr>
          <a:lstStyle/>
          <a:p>
            <a:r>
              <a:rPr lang="en-US" sz="2400" dirty="0" smtClean="0"/>
              <a:t>Fishbone/Ishikawa Diagram</a:t>
            </a:r>
          </a:p>
        </p:txBody>
      </p:sp>
    </p:spTree>
    <p:extLst>
      <p:ext uri="{BB962C8B-B14F-4D97-AF65-F5344CB8AC3E}">
        <p14:creationId xmlns:p14="http://schemas.microsoft.com/office/powerpoint/2010/main" val="2866499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QUALITY control PROCESS</a:t>
            </a:r>
            <a:endParaRPr lang="en-US" dirty="0"/>
          </a:p>
        </p:txBody>
      </p:sp>
      <p:sp>
        <p:nvSpPr>
          <p:cNvPr id="3" name="Content Placeholder 2"/>
          <p:cNvSpPr>
            <a:spLocks noGrp="1"/>
          </p:cNvSpPr>
          <p:nvPr>
            <p:ph idx="1"/>
          </p:nvPr>
        </p:nvSpPr>
        <p:spPr>
          <a:xfrm>
            <a:off x="304800" y="1371600"/>
            <a:ext cx="8686800" cy="4708525"/>
          </a:xfrm>
        </p:spPr>
        <p:txBody>
          <a:bodyPr>
            <a:normAutofit/>
          </a:bodyPr>
          <a:lstStyle/>
          <a:p>
            <a:r>
              <a:rPr lang="en-US" sz="2400" dirty="0" smtClean="0"/>
              <a:t>Control Charts – 7 run rule (below, above or in sequence)</a:t>
            </a:r>
          </a:p>
          <a:p>
            <a:endParaRPr lang="en-US" sz="3500" dirty="0" smtClean="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133600"/>
            <a:ext cx="628650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50548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defRPr/>
            </a:pPr>
            <a:r>
              <a:rPr lang="en-US" dirty="0" smtClean="0"/>
              <a:t>Flowcharts</a:t>
            </a:r>
          </a:p>
        </p:txBody>
      </p:sp>
      <p:sp>
        <p:nvSpPr>
          <p:cNvPr id="5" name="Slide Number Placeholder 4"/>
          <p:cNvSpPr>
            <a:spLocks noGrp="1"/>
          </p:cNvSpPr>
          <p:nvPr>
            <p:ph type="sldNum" sz="quarter" idx="10"/>
          </p:nvPr>
        </p:nvSpPr>
        <p:spPr/>
        <p:txBody>
          <a:bodyPr/>
          <a:lstStyle/>
          <a:p>
            <a:pPr>
              <a:defRPr/>
            </a:pPr>
            <a:fld id="{63513A45-2229-44B6-990C-3FAE26B806AC}" type="slidenum">
              <a:rPr lang="en-US"/>
              <a:pPr>
                <a:defRPr/>
              </a:pPr>
              <a:t>22</a:t>
            </a:fld>
            <a:endParaRPr lang="en-US" dirty="0"/>
          </a:p>
        </p:txBody>
      </p:sp>
      <p:pic>
        <p:nvPicPr>
          <p:cNvPr id="29700" name="Picture 5" descr="86921_08_F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79248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2383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QUALITY control PROCESS</a:t>
            </a:r>
            <a:endParaRPr lang="en-US" dirty="0"/>
          </a:p>
        </p:txBody>
      </p:sp>
      <p:sp>
        <p:nvSpPr>
          <p:cNvPr id="3" name="Content Placeholder 2"/>
          <p:cNvSpPr>
            <a:spLocks noGrp="1"/>
          </p:cNvSpPr>
          <p:nvPr>
            <p:ph idx="1"/>
          </p:nvPr>
        </p:nvSpPr>
        <p:spPr>
          <a:xfrm>
            <a:off x="304800" y="1371600"/>
            <a:ext cx="8686800" cy="4708525"/>
          </a:xfrm>
        </p:spPr>
        <p:txBody>
          <a:bodyPr>
            <a:normAutofit/>
          </a:bodyPr>
          <a:lstStyle/>
          <a:p>
            <a:r>
              <a:rPr lang="en-US" sz="3500" b="1" dirty="0" smtClean="0"/>
              <a:t>Histograms  </a:t>
            </a:r>
            <a:r>
              <a:rPr lang="en-US" sz="3500" dirty="0" smtClean="0"/>
              <a:t> </a:t>
            </a:r>
          </a:p>
          <a:p>
            <a:endParaRPr lang="en-US" sz="3500" dirty="0" smtClean="0">
              <a:solidFill>
                <a:srgbClr val="000099"/>
              </a:solidFill>
            </a:endParaRPr>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371600"/>
            <a:ext cx="554355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5945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p:txBody>
          <a:bodyPr/>
          <a:lstStyle/>
          <a:p>
            <a:pPr eaLnBrk="1" hangingPunct="1">
              <a:spcBef>
                <a:spcPct val="100000"/>
              </a:spcBef>
            </a:pPr>
            <a:r>
              <a:rPr lang="en-US" smtClean="0"/>
              <a:t>A</a:t>
            </a:r>
            <a:r>
              <a:rPr lang="en-US" b="1" smtClean="0"/>
              <a:t> Pareto chart </a:t>
            </a:r>
            <a:r>
              <a:rPr lang="en-US" smtClean="0"/>
              <a:t>is a histogram that can help you identify and prioritize problem areas</a:t>
            </a:r>
          </a:p>
          <a:p>
            <a:pPr eaLnBrk="1" hangingPunct="1">
              <a:spcBef>
                <a:spcPct val="100000"/>
              </a:spcBef>
            </a:pPr>
            <a:r>
              <a:rPr lang="en-US" b="1" smtClean="0"/>
              <a:t>Pareto analysis </a:t>
            </a:r>
            <a:r>
              <a:rPr lang="en-US" smtClean="0"/>
              <a:t>is</a:t>
            </a:r>
            <a:r>
              <a:rPr lang="en-US" b="1" smtClean="0"/>
              <a:t> </a:t>
            </a:r>
            <a:r>
              <a:rPr lang="en-US" smtClean="0"/>
              <a:t>also called the 80-20 rule, meaning that 80 percent of problems are often due to 20 percent of the causes</a:t>
            </a:r>
          </a:p>
          <a:p>
            <a:pPr eaLnBrk="1" hangingPunct="1">
              <a:buFont typeface="Wingdings" pitchFamily="2" charset="2"/>
              <a:buNone/>
            </a:pPr>
            <a:endParaRPr lang="en-US" smtClean="0"/>
          </a:p>
        </p:txBody>
      </p:sp>
      <p:sp>
        <p:nvSpPr>
          <p:cNvPr id="33794" name="Rectangle 2"/>
          <p:cNvSpPr>
            <a:spLocks noGrp="1" noChangeArrowheads="1"/>
          </p:cNvSpPr>
          <p:nvPr>
            <p:ph type="title"/>
          </p:nvPr>
        </p:nvSpPr>
        <p:spPr/>
        <p:txBody>
          <a:bodyPr/>
          <a:lstStyle/>
          <a:p>
            <a:pPr eaLnBrk="1" hangingPunct="1">
              <a:defRPr/>
            </a:pPr>
            <a:r>
              <a:rPr lang="en-US" dirty="0" smtClean="0"/>
              <a:t>Pareto Charts</a:t>
            </a:r>
          </a:p>
        </p:txBody>
      </p:sp>
      <p:sp>
        <p:nvSpPr>
          <p:cNvPr id="6" name="Slide Number Placeholder 5"/>
          <p:cNvSpPr>
            <a:spLocks noGrp="1"/>
          </p:cNvSpPr>
          <p:nvPr>
            <p:ph type="sldNum" sz="quarter" idx="10"/>
          </p:nvPr>
        </p:nvSpPr>
        <p:spPr/>
        <p:txBody>
          <a:bodyPr/>
          <a:lstStyle/>
          <a:p>
            <a:pPr>
              <a:defRPr/>
            </a:pPr>
            <a:fld id="{A0641161-82F0-47E0-8480-39B0637A62C2}" type="slidenum">
              <a:rPr lang="en-US"/>
              <a:pPr>
                <a:defRPr/>
              </a:pPr>
              <a:t>24</a:t>
            </a:fld>
            <a:endParaRPr lang="en-US" dirty="0"/>
          </a:p>
        </p:txBody>
      </p:sp>
    </p:spTree>
    <p:extLst>
      <p:ext uri="{BB962C8B-B14F-4D97-AF65-F5344CB8AC3E}">
        <p14:creationId xmlns:p14="http://schemas.microsoft.com/office/powerpoint/2010/main" val="38666153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en-US" dirty="0" smtClean="0"/>
              <a:t>Sample Pareto Chart</a:t>
            </a:r>
          </a:p>
        </p:txBody>
      </p:sp>
      <p:sp>
        <p:nvSpPr>
          <p:cNvPr id="6" name="Slide Number Placeholder 5"/>
          <p:cNvSpPr>
            <a:spLocks noGrp="1"/>
          </p:cNvSpPr>
          <p:nvPr>
            <p:ph type="sldNum" sz="quarter" idx="10"/>
          </p:nvPr>
        </p:nvSpPr>
        <p:spPr/>
        <p:txBody>
          <a:bodyPr/>
          <a:lstStyle/>
          <a:p>
            <a:pPr>
              <a:defRPr/>
            </a:pPr>
            <a:fld id="{DBB101CF-1EA5-4AA9-918F-422907F23EEA}" type="slidenum">
              <a:rPr lang="en-US"/>
              <a:pPr>
                <a:defRPr/>
              </a:pPr>
              <a:t>25</a:t>
            </a:fld>
            <a:endParaRPr lang="en-US" dirty="0"/>
          </a:p>
        </p:txBody>
      </p:sp>
      <p:pic>
        <p:nvPicPr>
          <p:cNvPr id="27652" name="Picture 6" descr="86921_08_F0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79248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6017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p:txBody>
          <a:bodyPr/>
          <a:lstStyle/>
          <a:p>
            <a:pPr eaLnBrk="1" hangingPunct="1">
              <a:spcBef>
                <a:spcPct val="100000"/>
              </a:spcBef>
            </a:pPr>
            <a:r>
              <a:rPr lang="en-US" dirty="0" smtClean="0"/>
              <a:t>The target for perfection is the achievement of no more than </a:t>
            </a:r>
            <a:r>
              <a:rPr lang="en-US" b="1" dirty="0" smtClean="0"/>
              <a:t>3.4 defects per million opportunities</a:t>
            </a:r>
          </a:p>
          <a:p>
            <a:pPr eaLnBrk="1" hangingPunct="1">
              <a:spcBef>
                <a:spcPct val="100000"/>
              </a:spcBef>
            </a:pPr>
            <a:r>
              <a:rPr lang="en-US" dirty="0" smtClean="0"/>
              <a:t>The principles can apply to a wide variety of processes – particularly in mass production</a:t>
            </a:r>
          </a:p>
        </p:txBody>
      </p:sp>
      <p:sp>
        <p:nvSpPr>
          <p:cNvPr id="40962" name="Rectangle 2"/>
          <p:cNvSpPr>
            <a:spLocks noGrp="1" noChangeArrowheads="1"/>
          </p:cNvSpPr>
          <p:nvPr>
            <p:ph type="title"/>
          </p:nvPr>
        </p:nvSpPr>
        <p:spPr/>
        <p:txBody>
          <a:bodyPr/>
          <a:lstStyle/>
          <a:p>
            <a:pPr eaLnBrk="1" hangingPunct="1">
              <a:defRPr/>
            </a:pPr>
            <a:r>
              <a:rPr lang="en-US" dirty="0" smtClean="0"/>
              <a:t>Basic Information on Six Sigma</a:t>
            </a:r>
          </a:p>
        </p:txBody>
      </p:sp>
      <p:sp>
        <p:nvSpPr>
          <p:cNvPr id="6" name="Slide Number Placeholder 5"/>
          <p:cNvSpPr>
            <a:spLocks noGrp="1"/>
          </p:cNvSpPr>
          <p:nvPr>
            <p:ph type="sldNum" sz="quarter" idx="10"/>
          </p:nvPr>
        </p:nvSpPr>
        <p:spPr/>
        <p:txBody>
          <a:bodyPr/>
          <a:lstStyle/>
          <a:p>
            <a:pPr>
              <a:defRPr/>
            </a:pPr>
            <a:fld id="{27793833-D860-4302-9E6F-827CABBB6F52}" type="slidenum">
              <a:rPr lang="en-US"/>
              <a:pPr>
                <a:defRPr/>
              </a:pPr>
              <a:t>26</a:t>
            </a:fld>
            <a:endParaRPr lang="en-US" dirty="0"/>
          </a:p>
        </p:txBody>
      </p:sp>
    </p:spTree>
    <p:extLst>
      <p:ext uri="{BB962C8B-B14F-4D97-AF65-F5344CB8AC3E}">
        <p14:creationId xmlns:p14="http://schemas.microsoft.com/office/powerpoint/2010/main" val="6241254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304800" y="990600"/>
            <a:ext cx="8686800" cy="4525963"/>
          </a:xfrm>
        </p:spPr>
        <p:txBody>
          <a:bodyPr>
            <a:normAutofit/>
          </a:bodyPr>
          <a:lstStyle/>
          <a:p>
            <a:pPr eaLnBrk="1" hangingPunct="1"/>
            <a:r>
              <a:rPr lang="en-US" b="1" dirty="0" smtClean="0"/>
              <a:t>Motorola, Inc</a:t>
            </a:r>
            <a:r>
              <a:rPr lang="en-US" dirty="0" smtClean="0"/>
              <a:t>. pioneered the adoption of Six Sigma in the 1980s and saved about $14 billion</a:t>
            </a:r>
          </a:p>
          <a:p>
            <a:pPr eaLnBrk="1" hangingPunct="1"/>
            <a:endParaRPr lang="en-US" dirty="0" smtClean="0"/>
          </a:p>
          <a:p>
            <a:pPr eaLnBrk="1" hangingPunct="1"/>
            <a:r>
              <a:rPr lang="en-US" dirty="0" smtClean="0"/>
              <a:t>Allied Signal/Honeywell saved more than $600 million a year by reducing the costs of reworking defects and </a:t>
            </a:r>
            <a:r>
              <a:rPr lang="en-US" b="1" dirty="0" smtClean="0"/>
              <a:t>improving aircraft engine design </a:t>
            </a:r>
            <a:r>
              <a:rPr lang="en-US" dirty="0" smtClean="0"/>
              <a:t>processes</a:t>
            </a:r>
          </a:p>
          <a:p>
            <a:pPr eaLnBrk="1" hangingPunct="1"/>
            <a:endParaRPr lang="en-US" dirty="0" smtClean="0"/>
          </a:p>
        </p:txBody>
      </p:sp>
      <p:sp>
        <p:nvSpPr>
          <p:cNvPr id="44034" name="Rectangle 2"/>
          <p:cNvSpPr>
            <a:spLocks noGrp="1" noChangeArrowheads="1"/>
          </p:cNvSpPr>
          <p:nvPr>
            <p:ph type="title"/>
          </p:nvPr>
        </p:nvSpPr>
        <p:spPr>
          <a:xfrm>
            <a:off x="457200" y="0"/>
            <a:ext cx="8229600" cy="1143000"/>
          </a:xfrm>
        </p:spPr>
        <p:txBody>
          <a:bodyPr/>
          <a:lstStyle/>
          <a:p>
            <a:pPr eaLnBrk="1" hangingPunct="1">
              <a:defRPr/>
            </a:pPr>
            <a:r>
              <a:rPr lang="en-US" dirty="0" smtClean="0"/>
              <a:t>What Went Right?</a:t>
            </a:r>
          </a:p>
        </p:txBody>
      </p:sp>
      <p:sp>
        <p:nvSpPr>
          <p:cNvPr id="7" name="Slide Number Placeholder 6"/>
          <p:cNvSpPr>
            <a:spLocks noGrp="1"/>
          </p:cNvSpPr>
          <p:nvPr>
            <p:ph type="sldNum" sz="quarter" idx="10"/>
          </p:nvPr>
        </p:nvSpPr>
        <p:spPr/>
        <p:txBody>
          <a:bodyPr/>
          <a:lstStyle/>
          <a:p>
            <a:pPr>
              <a:defRPr/>
            </a:pPr>
            <a:fld id="{D04E322F-6374-4010-9164-B9B6FFCD49AC}" type="slidenum">
              <a:rPr lang="en-US"/>
              <a:pPr>
                <a:defRPr/>
              </a:pPr>
              <a:t>27</a:t>
            </a:fld>
            <a:endParaRPr lang="en-US" dirty="0"/>
          </a:p>
        </p:txBody>
      </p:sp>
    </p:spTree>
    <p:extLst>
      <p:ext uri="{BB962C8B-B14F-4D97-AF65-F5344CB8AC3E}">
        <p14:creationId xmlns:p14="http://schemas.microsoft.com/office/powerpoint/2010/main" val="42002935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p:txBody>
          <a:bodyPr>
            <a:normAutofit fontScale="92500" lnSpcReduction="20000"/>
          </a:bodyPr>
          <a:lstStyle/>
          <a:p>
            <a:pPr eaLnBrk="1" hangingPunct="1">
              <a:spcBef>
                <a:spcPct val="100000"/>
              </a:spcBef>
            </a:pPr>
            <a:r>
              <a:rPr lang="en-US" b="1" dirty="0" smtClean="0"/>
              <a:t>Six 9s of quality </a:t>
            </a:r>
            <a:r>
              <a:rPr lang="en-US" dirty="0" smtClean="0"/>
              <a:t>is a measure of quality control equal to 1 fault in 1 million opportunities</a:t>
            </a:r>
          </a:p>
          <a:p>
            <a:pPr eaLnBrk="1" hangingPunct="1">
              <a:spcBef>
                <a:spcPct val="100000"/>
              </a:spcBef>
            </a:pPr>
            <a:r>
              <a:rPr lang="en-US" dirty="0" smtClean="0"/>
              <a:t>In the telecommunications industry, it means 99.9999 percent service availability or </a:t>
            </a:r>
            <a:r>
              <a:rPr lang="en-US" i="1" dirty="0" smtClean="0"/>
              <a:t>30 seconds of down time a year</a:t>
            </a:r>
          </a:p>
          <a:p>
            <a:pPr eaLnBrk="1" hangingPunct="1">
              <a:spcBef>
                <a:spcPct val="100000"/>
              </a:spcBef>
            </a:pPr>
            <a:r>
              <a:rPr lang="en-US" dirty="0" smtClean="0"/>
              <a:t>This level of quality has also been stated as the target goal for the number of errors in a </a:t>
            </a:r>
            <a:r>
              <a:rPr lang="en-US" b="1" dirty="0" smtClean="0">
                <a:solidFill>
                  <a:srgbClr val="FF0000"/>
                </a:solidFill>
              </a:rPr>
              <a:t>communications circuit, system failures, or errors in lines of code </a:t>
            </a:r>
          </a:p>
        </p:txBody>
      </p:sp>
      <p:sp>
        <p:nvSpPr>
          <p:cNvPr id="51202" name="Rectangle 2"/>
          <p:cNvSpPr>
            <a:spLocks noGrp="1" noChangeArrowheads="1"/>
          </p:cNvSpPr>
          <p:nvPr>
            <p:ph type="title"/>
          </p:nvPr>
        </p:nvSpPr>
        <p:spPr/>
        <p:txBody>
          <a:bodyPr/>
          <a:lstStyle/>
          <a:p>
            <a:pPr eaLnBrk="1" hangingPunct="1">
              <a:defRPr/>
            </a:pPr>
            <a:r>
              <a:rPr lang="en-US" dirty="0" smtClean="0"/>
              <a:t>Six 9s of Quality</a:t>
            </a:r>
          </a:p>
        </p:txBody>
      </p:sp>
      <p:sp>
        <p:nvSpPr>
          <p:cNvPr id="6" name="Slide Number Placeholder 5"/>
          <p:cNvSpPr>
            <a:spLocks noGrp="1"/>
          </p:cNvSpPr>
          <p:nvPr>
            <p:ph type="sldNum" sz="quarter" idx="10"/>
          </p:nvPr>
        </p:nvSpPr>
        <p:spPr/>
        <p:txBody>
          <a:bodyPr/>
          <a:lstStyle/>
          <a:p>
            <a:pPr>
              <a:defRPr/>
            </a:pPr>
            <a:fld id="{3F925B4A-01EB-4033-934E-56EDF220963E}" type="slidenum">
              <a:rPr lang="en-US"/>
              <a:pPr>
                <a:defRPr/>
              </a:pPr>
              <a:t>28</a:t>
            </a:fld>
            <a:endParaRPr lang="en-US" dirty="0"/>
          </a:p>
        </p:txBody>
      </p:sp>
      <p:sp>
        <p:nvSpPr>
          <p:cNvPr id="2" name="TextBox 1"/>
          <p:cNvSpPr txBox="1">
            <a:spLocks noChangeArrowheads="1"/>
          </p:cNvSpPr>
          <p:nvPr/>
        </p:nvSpPr>
        <p:spPr bwMode="auto">
          <a:xfrm>
            <a:off x="5486400" y="3583782"/>
            <a:ext cx="3962400" cy="4302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dirty="0"/>
              <a:t>1 year @ 99% = 87 Hours</a:t>
            </a:r>
          </a:p>
        </p:txBody>
      </p:sp>
    </p:spTree>
    <p:extLst>
      <p:ext uri="{BB962C8B-B14F-4D97-AF65-F5344CB8AC3E}">
        <p14:creationId xmlns:p14="http://schemas.microsoft.com/office/powerpoint/2010/main" val="2739633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idx="1"/>
          </p:nvPr>
        </p:nvSpPr>
        <p:spPr/>
        <p:txBody>
          <a:bodyPr/>
          <a:lstStyle/>
          <a:p>
            <a:pPr eaLnBrk="1" hangingPunct="1">
              <a:spcBef>
                <a:spcPct val="100000"/>
              </a:spcBef>
            </a:pPr>
            <a:r>
              <a:rPr lang="en-US" smtClean="0"/>
              <a:t>Many IT professionals think of testing as a stage that comes near the end of IT product development</a:t>
            </a:r>
          </a:p>
          <a:p>
            <a:pPr eaLnBrk="1" hangingPunct="1">
              <a:spcBef>
                <a:spcPct val="100000"/>
              </a:spcBef>
            </a:pPr>
            <a:r>
              <a:rPr lang="en-US" smtClean="0"/>
              <a:t>Testing should be done during almost every phase of the IT product development life cycle</a:t>
            </a:r>
          </a:p>
        </p:txBody>
      </p:sp>
      <p:sp>
        <p:nvSpPr>
          <p:cNvPr id="52226" name="Rectangle 2"/>
          <p:cNvSpPr>
            <a:spLocks noGrp="1" noChangeArrowheads="1"/>
          </p:cNvSpPr>
          <p:nvPr>
            <p:ph type="title"/>
          </p:nvPr>
        </p:nvSpPr>
        <p:spPr/>
        <p:txBody>
          <a:bodyPr/>
          <a:lstStyle/>
          <a:p>
            <a:pPr eaLnBrk="1" hangingPunct="1">
              <a:defRPr/>
            </a:pPr>
            <a:r>
              <a:rPr lang="en-US" dirty="0" smtClean="0"/>
              <a:t>Testing</a:t>
            </a:r>
          </a:p>
        </p:txBody>
      </p:sp>
      <p:sp>
        <p:nvSpPr>
          <p:cNvPr id="6" name="Slide Number Placeholder 5"/>
          <p:cNvSpPr>
            <a:spLocks noGrp="1"/>
          </p:cNvSpPr>
          <p:nvPr>
            <p:ph type="sldNum" sz="quarter" idx="10"/>
          </p:nvPr>
        </p:nvSpPr>
        <p:spPr/>
        <p:txBody>
          <a:bodyPr/>
          <a:lstStyle/>
          <a:p>
            <a:pPr>
              <a:defRPr/>
            </a:pPr>
            <a:fld id="{C8D4367E-CD27-41B7-B668-2CA553ECD539}" type="slidenum">
              <a:rPr lang="en-US"/>
              <a:pPr>
                <a:defRPr/>
              </a:pPr>
              <a:t>29</a:t>
            </a:fld>
            <a:endParaRPr lang="en-US" dirty="0"/>
          </a:p>
        </p:txBody>
      </p:sp>
    </p:spTree>
    <p:extLst>
      <p:ext uri="{BB962C8B-B14F-4D97-AF65-F5344CB8AC3E}">
        <p14:creationId xmlns:p14="http://schemas.microsoft.com/office/powerpoint/2010/main" val="723875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idx="1"/>
          </p:nvPr>
        </p:nvSpPr>
        <p:spPr>
          <a:xfrm>
            <a:off x="457200" y="1295400"/>
            <a:ext cx="8458200" cy="4572000"/>
          </a:xfrm>
        </p:spPr>
        <p:txBody>
          <a:bodyPr>
            <a:normAutofit/>
          </a:bodyPr>
          <a:lstStyle/>
          <a:p>
            <a:pPr eaLnBrk="1" hangingPunct="1">
              <a:lnSpc>
                <a:spcPct val="90000"/>
              </a:lnSpc>
            </a:pPr>
            <a:r>
              <a:rPr lang="en-US" sz="2400" dirty="0" smtClean="0"/>
              <a:t>In 1986, two hospital patients died after receiving fatal doses of radiation from a </a:t>
            </a:r>
            <a:r>
              <a:rPr lang="en-US" sz="2400" dirty="0" err="1" smtClean="0"/>
              <a:t>Therac</a:t>
            </a:r>
            <a:r>
              <a:rPr lang="en-US" sz="2400" dirty="0" smtClean="0"/>
              <a:t> 25 machine after a software problem caused the machine to </a:t>
            </a:r>
            <a:r>
              <a:rPr lang="en-US" sz="2400" dirty="0" smtClean="0">
                <a:solidFill>
                  <a:srgbClr val="FF0000"/>
                </a:solidFill>
              </a:rPr>
              <a:t>ignore calibration data</a:t>
            </a:r>
          </a:p>
          <a:p>
            <a:pPr eaLnBrk="1" hangingPunct="1"/>
            <a:endParaRPr lang="en-US" sz="2400" dirty="0" smtClean="0"/>
          </a:p>
          <a:p>
            <a:pPr eaLnBrk="1" hangingPunct="1"/>
            <a:r>
              <a:rPr lang="en-US" sz="2400" dirty="0" smtClean="0"/>
              <a:t>In one of the biggest software errors in banking history, Chemical Bank mistakenly </a:t>
            </a:r>
            <a:r>
              <a:rPr lang="en-US" sz="2400" dirty="0" smtClean="0">
                <a:solidFill>
                  <a:srgbClr val="FF0000"/>
                </a:solidFill>
              </a:rPr>
              <a:t>deducted about $15 million </a:t>
            </a:r>
            <a:r>
              <a:rPr lang="en-US" sz="2400" dirty="0" smtClean="0"/>
              <a:t>from more than 100,000 customer accounts</a:t>
            </a:r>
          </a:p>
          <a:p>
            <a:pPr eaLnBrk="1" hangingPunct="1"/>
            <a:endParaRPr lang="en-US" sz="2400" dirty="0" smtClean="0"/>
          </a:p>
          <a:p>
            <a:pPr eaLnBrk="1" hangingPunct="1"/>
            <a:r>
              <a:rPr lang="en-US" sz="2400" dirty="0" smtClean="0"/>
              <a:t>In August 2008, the Privacy Rights Clearinghouse stated that more than 236 million data records of U.S. residents have been exposed due to </a:t>
            </a:r>
            <a:r>
              <a:rPr lang="en-US" sz="2400" dirty="0" smtClean="0">
                <a:solidFill>
                  <a:srgbClr val="FF0000"/>
                </a:solidFill>
              </a:rPr>
              <a:t>security breaches </a:t>
            </a:r>
            <a:r>
              <a:rPr lang="en-US" sz="2400" dirty="0" smtClean="0"/>
              <a:t>since January 2005</a:t>
            </a:r>
          </a:p>
        </p:txBody>
      </p:sp>
      <p:sp>
        <p:nvSpPr>
          <p:cNvPr id="12290" name="Rectangle 4"/>
          <p:cNvSpPr>
            <a:spLocks noGrp="1" noChangeArrowheads="1"/>
          </p:cNvSpPr>
          <p:nvPr>
            <p:ph type="title"/>
          </p:nvPr>
        </p:nvSpPr>
        <p:spPr/>
        <p:txBody>
          <a:bodyPr/>
          <a:lstStyle/>
          <a:p>
            <a:pPr eaLnBrk="1" hangingPunct="1">
              <a:defRPr/>
            </a:pPr>
            <a:r>
              <a:rPr lang="en-US" dirty="0" smtClean="0"/>
              <a:t>What Went Wrong?</a:t>
            </a:r>
          </a:p>
        </p:txBody>
      </p:sp>
      <p:sp>
        <p:nvSpPr>
          <p:cNvPr id="7" name="Slide Number Placeholder 6"/>
          <p:cNvSpPr>
            <a:spLocks noGrp="1"/>
          </p:cNvSpPr>
          <p:nvPr>
            <p:ph type="sldNum" sz="quarter" idx="10"/>
          </p:nvPr>
        </p:nvSpPr>
        <p:spPr/>
        <p:txBody>
          <a:bodyPr/>
          <a:lstStyle/>
          <a:p>
            <a:pPr>
              <a:defRPr/>
            </a:pPr>
            <a:fld id="{C31160D5-7885-4FAC-88E1-11C458CF522F}" type="slidenum">
              <a:rPr lang="en-US"/>
              <a:pPr>
                <a:defRPr/>
              </a:pPr>
              <a:t>3</a:t>
            </a:fld>
            <a:endParaRPr lang="en-US" dirty="0"/>
          </a:p>
        </p:txBody>
      </p:sp>
    </p:spTree>
    <p:extLst>
      <p:ext uri="{BB962C8B-B14F-4D97-AF65-F5344CB8AC3E}">
        <p14:creationId xmlns:p14="http://schemas.microsoft.com/office/powerpoint/2010/main" val="40050901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0"/>
            <a:ext cx="8229600" cy="1143000"/>
          </a:xfrm>
        </p:spPr>
        <p:txBody>
          <a:bodyPr>
            <a:normAutofit fontScale="90000"/>
          </a:bodyPr>
          <a:lstStyle/>
          <a:p>
            <a:pPr eaLnBrk="1" hangingPunct="1">
              <a:defRPr/>
            </a:pPr>
            <a:r>
              <a:rPr lang="en-US" dirty="0" smtClean="0"/>
              <a:t>Testing Tasks in the Software Development Life Cycle</a:t>
            </a:r>
          </a:p>
        </p:txBody>
      </p:sp>
      <p:sp>
        <p:nvSpPr>
          <p:cNvPr id="6" name="Slide Number Placeholder 5"/>
          <p:cNvSpPr>
            <a:spLocks noGrp="1"/>
          </p:cNvSpPr>
          <p:nvPr>
            <p:ph type="sldNum" sz="quarter" idx="10"/>
          </p:nvPr>
        </p:nvSpPr>
        <p:spPr/>
        <p:txBody>
          <a:bodyPr/>
          <a:lstStyle/>
          <a:p>
            <a:pPr>
              <a:defRPr/>
            </a:pPr>
            <a:fld id="{E17D3FED-21C1-4406-A7FA-0056264690BA}" type="slidenum">
              <a:rPr lang="en-US"/>
              <a:pPr>
                <a:defRPr/>
              </a:pPr>
              <a:t>30</a:t>
            </a:fld>
            <a:endParaRPr lang="en-US" dirty="0"/>
          </a:p>
        </p:txBody>
      </p:sp>
      <p:pic>
        <p:nvPicPr>
          <p:cNvPr id="36868" name="Picture 6" descr="86921_08_F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143000"/>
            <a:ext cx="5510213"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65727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a:xfrm>
            <a:off x="228600" y="990600"/>
            <a:ext cx="8610600" cy="4791075"/>
          </a:xfrm>
        </p:spPr>
        <p:txBody>
          <a:bodyPr>
            <a:normAutofit fontScale="85000" lnSpcReduction="10000"/>
          </a:bodyPr>
          <a:lstStyle/>
          <a:p>
            <a:pPr eaLnBrk="1" hangingPunct="1">
              <a:spcBef>
                <a:spcPct val="80000"/>
              </a:spcBef>
            </a:pPr>
            <a:r>
              <a:rPr lang="en-US" b="1" dirty="0" smtClean="0"/>
              <a:t>Unit testing</a:t>
            </a:r>
            <a:r>
              <a:rPr lang="en-US" dirty="0" smtClean="0"/>
              <a:t> tests each </a:t>
            </a:r>
            <a:r>
              <a:rPr lang="en-US" b="1" dirty="0" smtClean="0"/>
              <a:t>individual component </a:t>
            </a:r>
            <a:r>
              <a:rPr lang="en-US" dirty="0" smtClean="0"/>
              <a:t>(often a program) to ensure it is as defect-free as possible</a:t>
            </a:r>
          </a:p>
          <a:p>
            <a:pPr eaLnBrk="1" hangingPunct="1">
              <a:spcBef>
                <a:spcPct val="80000"/>
              </a:spcBef>
            </a:pPr>
            <a:r>
              <a:rPr lang="en-US" b="1" dirty="0" smtClean="0"/>
              <a:t>Integration testing</a:t>
            </a:r>
            <a:r>
              <a:rPr lang="en-US" dirty="0" smtClean="0"/>
              <a:t> occurs between unit and system testing to </a:t>
            </a:r>
            <a:r>
              <a:rPr lang="en-US" b="1" dirty="0" smtClean="0"/>
              <a:t>test functionally grouped components</a:t>
            </a:r>
          </a:p>
          <a:p>
            <a:pPr eaLnBrk="1" hangingPunct="1">
              <a:spcBef>
                <a:spcPct val="80000"/>
              </a:spcBef>
            </a:pPr>
            <a:r>
              <a:rPr lang="en-US" b="1" dirty="0" smtClean="0"/>
              <a:t>System testing</a:t>
            </a:r>
            <a:r>
              <a:rPr lang="en-US" dirty="0" smtClean="0"/>
              <a:t> tests the </a:t>
            </a:r>
            <a:r>
              <a:rPr lang="en-US" b="1" dirty="0" smtClean="0"/>
              <a:t>entire system </a:t>
            </a:r>
            <a:r>
              <a:rPr lang="en-US" dirty="0" smtClean="0"/>
              <a:t>as one entity</a:t>
            </a:r>
          </a:p>
          <a:p>
            <a:pPr eaLnBrk="1" hangingPunct="1">
              <a:spcBef>
                <a:spcPct val="80000"/>
              </a:spcBef>
            </a:pPr>
            <a:r>
              <a:rPr lang="en-US" b="1" dirty="0" smtClean="0"/>
              <a:t>User acceptance testing</a:t>
            </a:r>
            <a:r>
              <a:rPr lang="en-US" dirty="0" smtClean="0"/>
              <a:t> is an independent test performed by </a:t>
            </a:r>
            <a:r>
              <a:rPr lang="en-US" b="1" dirty="0" smtClean="0"/>
              <a:t>end users prior to accepting </a:t>
            </a:r>
            <a:r>
              <a:rPr lang="en-US" dirty="0" smtClean="0"/>
              <a:t>the delivered system</a:t>
            </a:r>
          </a:p>
        </p:txBody>
      </p:sp>
      <p:sp>
        <p:nvSpPr>
          <p:cNvPr id="54274" name="Rectangle 2"/>
          <p:cNvSpPr>
            <a:spLocks noGrp="1" noChangeArrowheads="1"/>
          </p:cNvSpPr>
          <p:nvPr>
            <p:ph type="title"/>
          </p:nvPr>
        </p:nvSpPr>
        <p:spPr>
          <a:xfrm>
            <a:off x="381000" y="304800"/>
            <a:ext cx="8382000" cy="533400"/>
          </a:xfrm>
        </p:spPr>
        <p:txBody>
          <a:bodyPr>
            <a:normAutofit fontScale="90000"/>
          </a:bodyPr>
          <a:lstStyle/>
          <a:p>
            <a:pPr eaLnBrk="1" hangingPunct="1">
              <a:defRPr/>
            </a:pPr>
            <a:r>
              <a:rPr lang="en-US" dirty="0" smtClean="0"/>
              <a:t>Types of Tests</a:t>
            </a:r>
          </a:p>
        </p:txBody>
      </p:sp>
      <p:sp>
        <p:nvSpPr>
          <p:cNvPr id="6" name="Slide Number Placeholder 5"/>
          <p:cNvSpPr>
            <a:spLocks noGrp="1"/>
          </p:cNvSpPr>
          <p:nvPr>
            <p:ph type="sldNum" sz="quarter" idx="10"/>
          </p:nvPr>
        </p:nvSpPr>
        <p:spPr/>
        <p:txBody>
          <a:bodyPr/>
          <a:lstStyle/>
          <a:p>
            <a:pPr>
              <a:defRPr/>
            </a:pPr>
            <a:fld id="{4E90FDD9-5C18-4286-9F80-A9DFCB75176D}" type="slidenum">
              <a:rPr lang="en-US"/>
              <a:pPr>
                <a:defRPr/>
              </a:pPr>
              <a:t>31</a:t>
            </a:fld>
            <a:endParaRPr lang="en-US" dirty="0"/>
          </a:p>
        </p:txBody>
      </p:sp>
    </p:spTree>
    <p:extLst>
      <p:ext uri="{BB962C8B-B14F-4D97-AF65-F5344CB8AC3E}">
        <p14:creationId xmlns:p14="http://schemas.microsoft.com/office/powerpoint/2010/main" val="29649154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QUALITY control PROCESS</a:t>
            </a:r>
            <a:endParaRPr lang="en-US" dirty="0"/>
          </a:p>
        </p:txBody>
      </p:sp>
      <p:sp>
        <p:nvSpPr>
          <p:cNvPr id="3" name="Content Placeholder 2"/>
          <p:cNvSpPr>
            <a:spLocks noGrp="1"/>
          </p:cNvSpPr>
          <p:nvPr>
            <p:ph idx="1"/>
          </p:nvPr>
        </p:nvSpPr>
        <p:spPr>
          <a:xfrm>
            <a:off x="304800" y="1371600"/>
            <a:ext cx="8686800" cy="4708525"/>
          </a:xfrm>
        </p:spPr>
        <p:txBody>
          <a:bodyPr>
            <a:normAutofit fontScale="92500" lnSpcReduction="10000"/>
          </a:bodyPr>
          <a:lstStyle/>
          <a:p>
            <a:pPr>
              <a:lnSpc>
                <a:spcPct val="200000"/>
              </a:lnSpc>
              <a:spcBef>
                <a:spcPts val="0"/>
              </a:spcBef>
            </a:pPr>
            <a:r>
              <a:rPr lang="en-US" sz="3500" b="1" dirty="0" smtClean="0"/>
              <a:t>Statistical Sampling</a:t>
            </a:r>
          </a:p>
          <a:p>
            <a:pPr lvl="1">
              <a:lnSpc>
                <a:spcPct val="200000"/>
              </a:lnSpc>
              <a:spcBef>
                <a:spcPts val="0"/>
              </a:spcBef>
            </a:pPr>
            <a:r>
              <a:rPr lang="en-US" dirty="0" smtClean="0"/>
              <a:t>choosing </a:t>
            </a:r>
            <a:r>
              <a:rPr lang="en-US" dirty="0"/>
              <a:t>part of a population for inspection </a:t>
            </a:r>
            <a:endParaRPr lang="en-US" sz="2700" b="1" dirty="0" smtClean="0"/>
          </a:p>
          <a:p>
            <a:pPr>
              <a:lnSpc>
                <a:spcPct val="200000"/>
              </a:lnSpc>
              <a:spcBef>
                <a:spcPts val="0"/>
              </a:spcBef>
            </a:pPr>
            <a:r>
              <a:rPr lang="en-US" sz="3500" b="1" dirty="0"/>
              <a:t>Inspections </a:t>
            </a:r>
            <a:r>
              <a:rPr lang="en-US" sz="2400" dirty="0"/>
              <a:t>http://www.ccohs.ca/oshanswers/hsprograms/list_mft.html</a:t>
            </a:r>
            <a:endParaRPr lang="en-US" sz="2400" dirty="0" smtClean="0"/>
          </a:p>
          <a:p>
            <a:pPr>
              <a:spcBef>
                <a:spcPts val="0"/>
              </a:spcBef>
            </a:pPr>
            <a:endParaRPr lang="en-US" sz="3500" b="1" dirty="0" smtClean="0"/>
          </a:p>
          <a:p>
            <a:pPr>
              <a:spcBef>
                <a:spcPts val="0"/>
              </a:spcBef>
            </a:pPr>
            <a:r>
              <a:rPr lang="en-US" sz="3500" b="1" dirty="0" smtClean="0"/>
              <a:t>Checklists </a:t>
            </a:r>
            <a:endParaRPr lang="en-US" sz="2800" dirty="0" smtClean="0"/>
          </a:p>
          <a:p>
            <a:pPr marL="400050" indent="-400050">
              <a:spcBef>
                <a:spcPts val="0"/>
              </a:spcBef>
              <a:buNone/>
            </a:pPr>
            <a:r>
              <a:rPr lang="en-US" sz="2800" dirty="0" smtClean="0"/>
              <a:t>	http://Quality Assurance Plan Checklist [doc])</a:t>
            </a:r>
          </a:p>
          <a:p>
            <a:pPr marL="0" indent="0">
              <a:buNone/>
            </a:pPr>
            <a:endParaRPr lang="en-US" sz="3500" b="1" dirty="0" smtClean="0"/>
          </a:p>
          <a:p>
            <a:pPr marL="0" indent="0">
              <a:buNone/>
            </a:pPr>
            <a:endParaRPr lang="en-US" sz="3500" b="1" dirty="0" smtClean="0">
              <a:solidFill>
                <a:srgbClr val="000099"/>
              </a:solidFill>
            </a:endParaRPr>
          </a:p>
        </p:txBody>
      </p:sp>
    </p:spTree>
    <p:extLst>
      <p:ext uri="{BB962C8B-B14F-4D97-AF65-F5344CB8AC3E}">
        <p14:creationId xmlns:p14="http://schemas.microsoft.com/office/powerpoint/2010/main" val="4749517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quality </a:t>
            </a:r>
            <a:r>
              <a:rPr lang="en-US" dirty="0" smtClean="0"/>
              <a:t>management – Cost of Quality</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b="1" dirty="0" smtClean="0"/>
              <a:t>Cost </a:t>
            </a:r>
            <a:r>
              <a:rPr lang="en-US" sz="2400" b="1" dirty="0"/>
              <a:t>of Conformance </a:t>
            </a:r>
            <a:r>
              <a:rPr lang="en-US" sz="2400" b="1" dirty="0" smtClean="0"/>
              <a:t>and </a:t>
            </a:r>
            <a:r>
              <a:rPr lang="en-US" sz="2400" b="1" dirty="0"/>
              <a:t>Cost of </a:t>
            </a:r>
            <a:r>
              <a:rPr lang="en-US" sz="2400" b="1" dirty="0" smtClean="0"/>
              <a:t>Nonconformance</a:t>
            </a:r>
          </a:p>
          <a:p>
            <a:pPr marL="0" indent="0" algn="ctr">
              <a:buNone/>
            </a:pPr>
            <a:endParaRPr lang="en-US" sz="2400" dirty="0"/>
          </a:p>
        </p:txBody>
      </p:sp>
      <p:pic>
        <p:nvPicPr>
          <p:cNvPr id="5121"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813" y="2057400"/>
            <a:ext cx="61055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96126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idx="1"/>
          </p:nvPr>
        </p:nvSpPr>
        <p:spPr>
          <a:xfrm>
            <a:off x="0" y="838200"/>
            <a:ext cx="9144000" cy="5181600"/>
          </a:xfrm>
        </p:spPr>
        <p:txBody>
          <a:bodyPr>
            <a:normAutofit lnSpcReduction="10000"/>
          </a:bodyPr>
          <a:lstStyle/>
          <a:p>
            <a:pPr eaLnBrk="1" hangingPunct="1">
              <a:spcBef>
                <a:spcPct val="40000"/>
              </a:spcBef>
            </a:pPr>
            <a:endParaRPr lang="en-US" sz="2600" b="1" dirty="0" smtClean="0"/>
          </a:p>
          <a:p>
            <a:pPr eaLnBrk="1" hangingPunct="1">
              <a:spcBef>
                <a:spcPct val="40000"/>
              </a:spcBef>
            </a:pPr>
            <a:r>
              <a:rPr lang="en-US" sz="2600" b="1" dirty="0" smtClean="0"/>
              <a:t>Prevention cost</a:t>
            </a:r>
            <a:r>
              <a:rPr lang="en-US" sz="2600" dirty="0" smtClean="0"/>
              <a:t>: cost of planning and executing a project so it is error-free or within an acceptable error range</a:t>
            </a:r>
          </a:p>
          <a:p>
            <a:pPr eaLnBrk="1" hangingPunct="1">
              <a:spcBef>
                <a:spcPct val="40000"/>
              </a:spcBef>
            </a:pPr>
            <a:r>
              <a:rPr lang="en-US" sz="2600" b="1" dirty="0" smtClean="0"/>
              <a:t>Appraisal cost</a:t>
            </a:r>
            <a:r>
              <a:rPr lang="en-US" sz="2600" dirty="0" smtClean="0"/>
              <a:t>: cost of evaluating processes and their outputs to ensure quality</a:t>
            </a:r>
          </a:p>
          <a:p>
            <a:pPr eaLnBrk="1" hangingPunct="1">
              <a:spcBef>
                <a:spcPct val="40000"/>
              </a:spcBef>
            </a:pPr>
            <a:r>
              <a:rPr lang="en-US" sz="2600" b="1" dirty="0" smtClean="0"/>
              <a:t>Internal failure cost</a:t>
            </a:r>
            <a:r>
              <a:rPr lang="en-US" sz="2600" dirty="0" smtClean="0"/>
              <a:t>: cost incurred to correct an identified defect before the customer receives the product</a:t>
            </a:r>
          </a:p>
          <a:p>
            <a:pPr eaLnBrk="1" hangingPunct="1">
              <a:spcBef>
                <a:spcPct val="40000"/>
              </a:spcBef>
            </a:pPr>
            <a:r>
              <a:rPr lang="en-US" sz="2600" b="1" dirty="0" smtClean="0"/>
              <a:t>External failure cost</a:t>
            </a:r>
            <a:r>
              <a:rPr lang="en-US" sz="2600" dirty="0" smtClean="0"/>
              <a:t>: cost that relates to all errors not detected and corrected before delivery to the customer</a:t>
            </a:r>
          </a:p>
          <a:p>
            <a:pPr eaLnBrk="1" hangingPunct="1">
              <a:spcBef>
                <a:spcPct val="40000"/>
              </a:spcBef>
            </a:pPr>
            <a:r>
              <a:rPr lang="en-US" sz="2600" b="1" dirty="0" smtClean="0"/>
              <a:t>Measurement and test equipment costs</a:t>
            </a:r>
            <a:r>
              <a:rPr lang="en-US" sz="2600" dirty="0" smtClean="0"/>
              <a:t>: capital cost of equipment used to perform prevention and appraisal activities</a:t>
            </a:r>
          </a:p>
        </p:txBody>
      </p:sp>
      <p:sp>
        <p:nvSpPr>
          <p:cNvPr id="63490" name="Rectangle 2"/>
          <p:cNvSpPr>
            <a:spLocks noGrp="1" noChangeArrowheads="1"/>
          </p:cNvSpPr>
          <p:nvPr>
            <p:ph type="title"/>
          </p:nvPr>
        </p:nvSpPr>
        <p:spPr>
          <a:xfrm>
            <a:off x="381000" y="304800"/>
            <a:ext cx="8382000" cy="457200"/>
          </a:xfrm>
        </p:spPr>
        <p:txBody>
          <a:bodyPr>
            <a:normAutofit fontScale="90000"/>
          </a:bodyPr>
          <a:lstStyle/>
          <a:p>
            <a:pPr eaLnBrk="1" hangingPunct="1">
              <a:defRPr/>
            </a:pPr>
            <a:r>
              <a:rPr lang="en-US" sz="3600" dirty="0" smtClean="0"/>
              <a:t>Five Cost Categories Related to Quality</a:t>
            </a:r>
            <a:endParaRPr lang="en-US" sz="4400" dirty="0" smtClean="0"/>
          </a:p>
        </p:txBody>
      </p:sp>
      <p:sp>
        <p:nvSpPr>
          <p:cNvPr id="6" name="Slide Number Placeholder 5"/>
          <p:cNvSpPr>
            <a:spLocks noGrp="1"/>
          </p:cNvSpPr>
          <p:nvPr>
            <p:ph type="sldNum" sz="quarter" idx="10"/>
          </p:nvPr>
        </p:nvSpPr>
        <p:spPr/>
        <p:txBody>
          <a:bodyPr/>
          <a:lstStyle/>
          <a:p>
            <a:pPr>
              <a:defRPr/>
            </a:pPr>
            <a:fld id="{E23340CF-5834-48DF-A526-23A39DFE42B5}" type="slidenum">
              <a:rPr lang="en-US"/>
              <a:pPr>
                <a:defRPr/>
              </a:pPr>
              <a:t>34</a:t>
            </a:fld>
            <a:endParaRPr lang="en-US" dirty="0"/>
          </a:p>
        </p:txBody>
      </p:sp>
    </p:spTree>
    <p:extLst>
      <p:ext uri="{BB962C8B-B14F-4D97-AF65-F5344CB8AC3E}">
        <p14:creationId xmlns:p14="http://schemas.microsoft.com/office/powerpoint/2010/main" val="477836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defRPr/>
            </a:pPr>
            <a:r>
              <a:rPr lang="en-US" sz="3600" dirty="0" smtClean="0"/>
              <a:t>Cost of Downtime for IT Applications</a:t>
            </a:r>
          </a:p>
        </p:txBody>
      </p:sp>
      <p:sp>
        <p:nvSpPr>
          <p:cNvPr id="8" name="Slide Number Placeholder 7"/>
          <p:cNvSpPr>
            <a:spLocks noGrp="1"/>
          </p:cNvSpPr>
          <p:nvPr>
            <p:ph type="sldNum" sz="quarter" idx="11"/>
          </p:nvPr>
        </p:nvSpPr>
        <p:spPr/>
        <p:txBody>
          <a:bodyPr/>
          <a:lstStyle/>
          <a:p>
            <a:pPr>
              <a:defRPr/>
            </a:pPr>
            <a:fld id="{95A133DA-0E34-406C-9935-25CAE30F30E9}" type="slidenum">
              <a:rPr lang="en-US"/>
              <a:pPr>
                <a:defRPr/>
              </a:pPr>
              <a:t>35</a:t>
            </a:fld>
            <a:endParaRPr lang="en-US" dirty="0"/>
          </a:p>
        </p:txBody>
      </p:sp>
      <p:pic>
        <p:nvPicPr>
          <p:cNvPr id="31749" name="Picture 6"/>
          <p:cNvPicPr>
            <a:picLocks noChangeAspect="1" noChangeArrowheads="1"/>
          </p:cNvPicPr>
          <p:nvPr/>
        </p:nvPicPr>
        <p:blipFill>
          <a:blip r:embed="rId2">
            <a:extLst>
              <a:ext uri="{28A0092B-C50C-407E-A947-70E740481C1C}">
                <a14:useLocalDpi xmlns:a14="http://schemas.microsoft.com/office/drawing/2010/main" val="0"/>
              </a:ext>
            </a:extLst>
          </a:blip>
          <a:srcRect l="23125" t="20000" r="35001" b="36000"/>
          <a:stretch>
            <a:fillRect/>
          </a:stretch>
        </p:blipFill>
        <p:spPr bwMode="auto">
          <a:xfrm>
            <a:off x="1219200" y="1524000"/>
            <a:ext cx="67056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0459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quality management</a:t>
            </a:r>
          </a:p>
        </p:txBody>
      </p:sp>
      <p:pic>
        <p:nvPicPr>
          <p:cNvPr id="12290" name="Picture 2" descr="C:\Users\RB\AppData\Local\Microsoft\Windows\Temporary Internet Files\Content.IE5\WMWQJ5MW\MP90038267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1371600"/>
            <a:ext cx="3631746" cy="508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6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idx="1"/>
          </p:nvPr>
        </p:nvSpPr>
        <p:spPr>
          <a:xfrm>
            <a:off x="228600" y="1524000"/>
            <a:ext cx="8458200" cy="4572000"/>
          </a:xfrm>
        </p:spPr>
        <p:txBody>
          <a:bodyPr>
            <a:normAutofit fontScale="85000" lnSpcReduction="10000"/>
          </a:bodyPr>
          <a:lstStyle/>
          <a:p>
            <a:pPr eaLnBrk="1" hangingPunct="1">
              <a:spcBef>
                <a:spcPct val="60000"/>
              </a:spcBef>
            </a:pPr>
            <a:r>
              <a:rPr lang="en-US" dirty="0" smtClean="0"/>
              <a:t>The International Organization for Standardization (ISO) defines:</a:t>
            </a:r>
          </a:p>
          <a:p>
            <a:pPr eaLnBrk="1" hangingPunct="1">
              <a:spcBef>
                <a:spcPct val="60000"/>
              </a:spcBef>
            </a:pPr>
            <a:r>
              <a:rPr lang="en-US" b="1" dirty="0" smtClean="0"/>
              <a:t>quality as “the degree to which a set of inherent characteristics fulfills requirements” </a:t>
            </a:r>
            <a:r>
              <a:rPr lang="en-US" dirty="0" smtClean="0"/>
              <a:t>(ISO9000:2000)</a:t>
            </a:r>
          </a:p>
          <a:p>
            <a:pPr eaLnBrk="1" hangingPunct="1">
              <a:spcBef>
                <a:spcPct val="60000"/>
              </a:spcBef>
            </a:pPr>
            <a:r>
              <a:rPr lang="en-US" dirty="0" smtClean="0"/>
              <a:t>Other experts define quality based on:</a:t>
            </a:r>
          </a:p>
          <a:p>
            <a:pPr lvl="1" eaLnBrk="1" hangingPunct="1">
              <a:spcBef>
                <a:spcPct val="60000"/>
              </a:spcBef>
            </a:pPr>
            <a:r>
              <a:rPr lang="en-US" b="1" dirty="0" smtClean="0"/>
              <a:t>Conformance to requirements</a:t>
            </a:r>
            <a:r>
              <a:rPr lang="en-US" dirty="0" smtClean="0"/>
              <a:t>: the project’s processes and products meet written specifications</a:t>
            </a:r>
          </a:p>
          <a:p>
            <a:pPr lvl="1" eaLnBrk="1" hangingPunct="1">
              <a:spcBef>
                <a:spcPct val="60000"/>
              </a:spcBef>
            </a:pPr>
            <a:r>
              <a:rPr lang="en-US" b="1" dirty="0" smtClean="0"/>
              <a:t>Fitness for use</a:t>
            </a:r>
            <a:r>
              <a:rPr lang="en-US" dirty="0" smtClean="0"/>
              <a:t>: a product can be used as it was intended</a:t>
            </a:r>
          </a:p>
        </p:txBody>
      </p:sp>
      <p:sp>
        <p:nvSpPr>
          <p:cNvPr id="13314" name="Rectangle 2"/>
          <p:cNvSpPr>
            <a:spLocks noGrp="1" noChangeArrowheads="1"/>
          </p:cNvSpPr>
          <p:nvPr>
            <p:ph type="title"/>
          </p:nvPr>
        </p:nvSpPr>
        <p:spPr/>
        <p:txBody>
          <a:bodyPr/>
          <a:lstStyle/>
          <a:p>
            <a:pPr eaLnBrk="1" hangingPunct="1">
              <a:defRPr/>
            </a:pPr>
            <a:r>
              <a:rPr lang="en-US" dirty="0" smtClean="0"/>
              <a:t>What Is Project Quality?</a:t>
            </a:r>
          </a:p>
        </p:txBody>
      </p:sp>
      <p:sp>
        <p:nvSpPr>
          <p:cNvPr id="6" name="Slide Number Placeholder 5"/>
          <p:cNvSpPr>
            <a:spLocks noGrp="1"/>
          </p:cNvSpPr>
          <p:nvPr>
            <p:ph type="sldNum" sz="quarter" idx="10"/>
          </p:nvPr>
        </p:nvSpPr>
        <p:spPr/>
        <p:txBody>
          <a:bodyPr/>
          <a:lstStyle/>
          <a:p>
            <a:pPr>
              <a:defRPr/>
            </a:pPr>
            <a:fld id="{69AF19B8-2AA0-45FC-AE6E-829A19B6CAB0}" type="slidenum">
              <a:rPr lang="en-US"/>
              <a:pPr>
                <a:defRPr/>
              </a:pPr>
              <a:t>4</a:t>
            </a:fld>
            <a:endParaRPr lang="en-US" dirty="0"/>
          </a:p>
        </p:txBody>
      </p:sp>
    </p:spTree>
    <p:extLst>
      <p:ext uri="{BB962C8B-B14F-4D97-AF65-F5344CB8AC3E}">
        <p14:creationId xmlns:p14="http://schemas.microsoft.com/office/powerpoint/2010/main" val="321279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quality management</a:t>
            </a:r>
          </a:p>
        </p:txBody>
      </p:sp>
      <p:sp>
        <p:nvSpPr>
          <p:cNvPr id="3" name="Content Placeholder 2"/>
          <p:cNvSpPr>
            <a:spLocks noGrp="1"/>
          </p:cNvSpPr>
          <p:nvPr>
            <p:ph idx="1"/>
          </p:nvPr>
        </p:nvSpPr>
        <p:spPr/>
        <p:txBody>
          <a:bodyPr>
            <a:normAutofit lnSpcReduction="10000"/>
          </a:bodyPr>
          <a:lstStyle/>
          <a:p>
            <a:pPr marL="0" indent="0">
              <a:buNone/>
            </a:pPr>
            <a:r>
              <a:rPr lang="en-US" b="1" dirty="0" smtClean="0"/>
              <a:t>Understanding the difference between:</a:t>
            </a:r>
          </a:p>
          <a:p>
            <a:pPr marL="914400" indent="-457200">
              <a:lnSpc>
                <a:spcPct val="150000"/>
              </a:lnSpc>
            </a:pPr>
            <a:r>
              <a:rPr lang="en-US" dirty="0" smtClean="0"/>
              <a:t>Process Quality – Business Process</a:t>
            </a:r>
          </a:p>
          <a:p>
            <a:pPr marL="914400" indent="-457200">
              <a:lnSpc>
                <a:spcPct val="150000"/>
              </a:lnSpc>
            </a:pPr>
            <a:r>
              <a:rPr lang="en-US" dirty="0" smtClean="0"/>
              <a:t>Product Quality – End Product</a:t>
            </a:r>
          </a:p>
          <a:p>
            <a:pPr marL="914400" indent="-457200">
              <a:lnSpc>
                <a:spcPct val="150000"/>
              </a:lnSpc>
            </a:pPr>
            <a:r>
              <a:rPr lang="en-US" dirty="0" smtClean="0"/>
              <a:t>Project Quality – Meeting Project Quality 				  addresses by Project 				  Charter</a:t>
            </a:r>
            <a:endParaRPr lang="en-US" dirty="0"/>
          </a:p>
        </p:txBody>
      </p:sp>
    </p:spTree>
    <p:extLst>
      <p:ext uri="{BB962C8B-B14F-4D97-AF65-F5344CB8AC3E}">
        <p14:creationId xmlns:p14="http://schemas.microsoft.com/office/powerpoint/2010/main" val="3673020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fontScale="90000"/>
          </a:bodyPr>
          <a:lstStyle/>
          <a:p>
            <a:pPr eaLnBrk="1" hangingPunct="1">
              <a:defRPr/>
            </a:pPr>
            <a:r>
              <a:rPr lang="en-US" dirty="0" smtClean="0"/>
              <a:t>Project Quality Management Summary</a:t>
            </a:r>
          </a:p>
        </p:txBody>
      </p:sp>
      <p:sp>
        <p:nvSpPr>
          <p:cNvPr id="5" name="Slide Number Placeholder 4"/>
          <p:cNvSpPr>
            <a:spLocks noGrp="1"/>
          </p:cNvSpPr>
          <p:nvPr>
            <p:ph type="sldNum" sz="quarter" idx="10"/>
          </p:nvPr>
        </p:nvSpPr>
        <p:spPr/>
        <p:txBody>
          <a:bodyPr/>
          <a:lstStyle/>
          <a:p>
            <a:pPr>
              <a:defRPr/>
            </a:pPr>
            <a:fld id="{CB6C3529-B422-4F6E-8ACE-7D968A94AD6C}" type="slidenum">
              <a:rPr lang="en-US"/>
              <a:pPr>
                <a:defRPr/>
              </a:pPr>
              <a:t>6</a:t>
            </a:fld>
            <a:endParaRPr lang="en-US" dirty="0"/>
          </a:p>
        </p:txBody>
      </p:sp>
      <p:pic>
        <p:nvPicPr>
          <p:cNvPr id="18436" name="Picture 5" descr="86921_08_F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7848600"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8347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quality management</a:t>
            </a:r>
          </a:p>
        </p:txBody>
      </p:sp>
      <p:sp>
        <p:nvSpPr>
          <p:cNvPr id="3" name="Content Placeholder 2"/>
          <p:cNvSpPr>
            <a:spLocks noGrp="1"/>
          </p:cNvSpPr>
          <p:nvPr>
            <p:ph idx="1"/>
          </p:nvPr>
        </p:nvSpPr>
        <p:spPr>
          <a:noFill/>
          <a:ln>
            <a:solidFill>
              <a:schemeClr val="accent1"/>
            </a:solidFill>
          </a:ln>
        </p:spPr>
        <p:txBody>
          <a:bodyPr/>
          <a:lstStyle/>
          <a:p>
            <a:pPr marL="171450" indent="-171450">
              <a:buNone/>
            </a:pPr>
            <a:r>
              <a:rPr lang="en-US" dirty="0" smtClean="0"/>
              <a:t>Triple Constraints</a:t>
            </a:r>
          </a:p>
          <a:p>
            <a:pPr marL="171450" indent="-171450">
              <a:buNone/>
            </a:pPr>
            <a:endParaRPr lang="en-US" sz="2400" dirty="0"/>
          </a:p>
          <a:p>
            <a:pPr marL="171450" indent="-171450">
              <a:buNone/>
            </a:pPr>
            <a:endParaRPr lang="en-US" sz="2400" dirty="0"/>
          </a:p>
          <a:p>
            <a:pPr marL="171450" indent="-171450">
              <a:buNone/>
            </a:pPr>
            <a:endParaRPr lang="en-US" dirty="0"/>
          </a:p>
        </p:txBody>
      </p:sp>
      <p:graphicFrame>
        <p:nvGraphicFramePr>
          <p:cNvPr id="7" name="Diagram 6"/>
          <p:cNvGraphicFramePr/>
          <p:nvPr>
            <p:extLst>
              <p:ext uri="{D42A27DB-BD31-4B8C-83A1-F6EECF244321}">
                <p14:modId xmlns:p14="http://schemas.microsoft.com/office/powerpoint/2010/main" val="2924404550"/>
              </p:ext>
            </p:extLst>
          </p:nvPr>
        </p:nvGraphicFramePr>
        <p:xfrm>
          <a:off x="1524000" y="2133600"/>
          <a:ext cx="6096000" cy="378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3361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quality management</a:t>
            </a:r>
          </a:p>
        </p:txBody>
      </p:sp>
      <p:sp>
        <p:nvSpPr>
          <p:cNvPr id="3" name="Content Placeholder 2"/>
          <p:cNvSpPr>
            <a:spLocks noGrp="1"/>
          </p:cNvSpPr>
          <p:nvPr>
            <p:ph idx="1"/>
          </p:nvPr>
        </p:nvSpPr>
        <p:spPr>
          <a:xfrm>
            <a:off x="304800" y="1371600"/>
            <a:ext cx="8686800" cy="5029200"/>
          </a:xfrm>
        </p:spPr>
        <p:txBody>
          <a:bodyPr>
            <a:normAutofit fontScale="85000" lnSpcReduction="10000"/>
          </a:bodyPr>
          <a:lstStyle/>
          <a:p>
            <a:pPr marL="0" indent="0">
              <a:buNone/>
            </a:pPr>
            <a:r>
              <a:rPr lang="en-US" b="1" dirty="0" smtClean="0"/>
              <a:t>Quality Management Concepts:</a:t>
            </a:r>
          </a:p>
          <a:p>
            <a:pPr marL="914400" indent="-457200">
              <a:lnSpc>
                <a:spcPct val="150000"/>
              </a:lnSpc>
            </a:pPr>
            <a:r>
              <a:rPr lang="en-US" sz="2800" dirty="0" smtClean="0"/>
              <a:t>Quality vs. Grade</a:t>
            </a:r>
          </a:p>
          <a:p>
            <a:pPr marL="914400" indent="-457200">
              <a:lnSpc>
                <a:spcPct val="150000"/>
              </a:lnSpc>
            </a:pPr>
            <a:r>
              <a:rPr lang="en-US" sz="1400" dirty="0"/>
              <a:t>quality </a:t>
            </a:r>
            <a:r>
              <a:rPr lang="en-US" sz="1400" dirty="0" smtClean="0"/>
              <a:t>– provides for </a:t>
            </a:r>
            <a:r>
              <a:rPr lang="en-US" sz="1400" b="1" dirty="0"/>
              <a:t>stability or predictability of the product</a:t>
            </a:r>
            <a:endParaRPr lang="en-US" sz="1400" b="1" dirty="0" smtClean="0"/>
          </a:p>
          <a:p>
            <a:pPr marL="914400" indent="-457200">
              <a:lnSpc>
                <a:spcPct val="150000"/>
              </a:lnSpc>
            </a:pPr>
            <a:r>
              <a:rPr lang="en-US" sz="1400" dirty="0" smtClean="0"/>
              <a:t>Grade - </a:t>
            </a:r>
            <a:r>
              <a:rPr lang="en-US" sz="1400" b="1" dirty="0" smtClean="0"/>
              <a:t>products </a:t>
            </a:r>
            <a:r>
              <a:rPr lang="en-US" sz="1400" b="1" dirty="0"/>
              <a:t>with the same functional use but different attributes</a:t>
            </a:r>
            <a:r>
              <a:rPr lang="en-US" sz="1400" dirty="0"/>
              <a:t>. e.g. </a:t>
            </a:r>
            <a:r>
              <a:rPr lang="en-US" sz="1400" dirty="0">
                <a:solidFill>
                  <a:srgbClr val="FF0000"/>
                </a:solidFill>
              </a:rPr>
              <a:t>grading of lumbers</a:t>
            </a:r>
            <a:r>
              <a:rPr lang="en-US" sz="1400" dirty="0"/>
              <a:t>, a lower grade of lumber can still be of high quality (no defects within its own grade). </a:t>
            </a:r>
            <a:endParaRPr lang="en-US" sz="1400" dirty="0" smtClean="0"/>
          </a:p>
          <a:p>
            <a:pPr marL="914400" indent="-457200">
              <a:lnSpc>
                <a:spcPct val="150000"/>
              </a:lnSpc>
            </a:pPr>
            <a:r>
              <a:rPr lang="en-US" sz="2800" dirty="0" smtClean="0"/>
              <a:t>Impact of Poor Quality – higher costs, poor quality product</a:t>
            </a:r>
          </a:p>
          <a:p>
            <a:pPr marL="914400" indent="-457200">
              <a:lnSpc>
                <a:spcPct val="150000"/>
              </a:lnSpc>
            </a:pPr>
            <a:r>
              <a:rPr lang="en-US" sz="2800" dirty="0" smtClean="0"/>
              <a:t>Legal Implications of Quality - </a:t>
            </a:r>
            <a:r>
              <a:rPr lang="en-US" sz="2800" dirty="0"/>
              <a:t>fraud or gross negligence, civil and criminal liabilities </a:t>
            </a:r>
            <a:endParaRPr lang="en-US" sz="2800" dirty="0" smtClean="0"/>
          </a:p>
          <a:p>
            <a:pPr marL="914400" indent="-457200">
              <a:lnSpc>
                <a:spcPct val="150000"/>
              </a:lnSpc>
            </a:pPr>
            <a:r>
              <a:rPr lang="en-US" sz="2800" dirty="0" smtClean="0"/>
              <a:t>Market Expectations of Quality – </a:t>
            </a:r>
            <a:r>
              <a:rPr lang="en-US" sz="2400" dirty="0" smtClean="0"/>
              <a:t>Stability, Social acceptance, Reliability, safely operated, warranty, maintainability</a:t>
            </a:r>
            <a:endParaRPr lang="en-US" sz="2800" dirty="0" smtClean="0"/>
          </a:p>
        </p:txBody>
      </p:sp>
    </p:spTree>
    <p:extLst>
      <p:ext uri="{BB962C8B-B14F-4D97-AF65-F5344CB8AC3E}">
        <p14:creationId xmlns:p14="http://schemas.microsoft.com/office/powerpoint/2010/main" val="2611190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quality management</a:t>
            </a:r>
            <a:endParaRPr lang="en-US" dirty="0"/>
          </a:p>
        </p:txBody>
      </p:sp>
      <p:sp>
        <p:nvSpPr>
          <p:cNvPr id="3" name="Content Placeholder 2"/>
          <p:cNvSpPr>
            <a:spLocks noGrp="1"/>
          </p:cNvSpPr>
          <p:nvPr>
            <p:ph idx="1"/>
          </p:nvPr>
        </p:nvSpPr>
        <p:spPr/>
        <p:txBody>
          <a:bodyPr/>
          <a:lstStyle/>
          <a:p>
            <a:endParaRPr lang="en-US" dirty="0" smtClean="0">
              <a:solidFill>
                <a:srgbClr val="000000"/>
              </a:solidFill>
              <a:latin typeface="Times New Roman"/>
            </a:endParaRPr>
          </a:p>
          <a:p>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914400" y="1752600"/>
            <a:ext cx="7370763"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rojectOverview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F3D43B"/>
      </a:hlink>
      <a:folHlink>
        <a:srgbClr val="969696"/>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perspectiveFront" fov="60000">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JhengHei"/>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ajorFont>
      <a:minorFont>
        <a:latin typeface="Calibri"/>
        <a:ea typeface=""/>
        <a:cs typeface=""/>
        <a:font script="Grek" typeface=""/>
        <a:font script="Cyrl" typeface=""/>
        <a:font script="Jpan" typeface="ＭＳ Ｐゴシック"/>
        <a:font script="Hang" typeface="맑은 고딕"/>
        <a:font script="Hans" typeface="宋体"/>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inorFont>
    </a:fontScheme>
    <a:fmtScheme name="Office">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shade val="50000"/>
                <a:satMod val="145000"/>
              </a:schemeClr>
            </a:gs>
            <a:gs pos="40000">
              <a:schemeClr val="phClr">
                <a:shade val="70000"/>
                <a:satMod val="145000"/>
              </a:schemeClr>
            </a:gs>
            <a:gs pos="100000">
              <a:schemeClr val="phClr">
                <a:tint val="85000"/>
                <a:satMod val="15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JhengHei"/>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ajorFont>
      <a:minorFont>
        <a:latin typeface="Calibri"/>
        <a:ea typeface=""/>
        <a:cs typeface=""/>
        <a:font script="Grek" typeface=""/>
        <a:font script="Cyrl" typeface=""/>
        <a:font script="Jpan" typeface="ＭＳ Ｐゴシック"/>
        <a:font script="Hang" typeface="맑은 고딕"/>
        <a:font script="Hans" typeface="宋体"/>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inorFont>
    </a:fontScheme>
    <a:fmtScheme name="Office">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shade val="50000"/>
                <a:satMod val="145000"/>
              </a:schemeClr>
            </a:gs>
            <a:gs pos="40000">
              <a:schemeClr val="phClr">
                <a:shade val="70000"/>
                <a:satMod val="145000"/>
              </a:schemeClr>
            </a:gs>
            <a:gs pos="100000">
              <a:schemeClr val="phClr">
                <a:tint val="85000"/>
                <a:satMod val="15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30" ma:contentTypeDescription="Create a new document." ma:contentTypeScope="" ma:versionID="b6358c8e9ccf10d22debe3a56dce56ac"/>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file>

<file path=customXml/itemProps1.xml><?xml version="1.0" encoding="utf-8"?>
<ds:datastoreItem xmlns:ds="http://schemas.openxmlformats.org/officeDocument/2006/customXml" ds:itemID="{B8DB56D9-9AE4-46E6-BF07-B4E3412AEB53}">
  <ds:schemaRefs>
    <ds:schemaRef ds:uri="http://schemas.microsoft.com/office/2006/metadata/contentType"/>
    <ds:schemaRef ds:uri="http://schemas.microsoft.com/office/2006/metadata/properties/metaAttributes"/>
  </ds:schemaRefs>
</ds:datastoreItem>
</file>

<file path=customXml/itemProps2.xml><?xml version="1.0" encoding="utf-8"?>
<ds:datastoreItem xmlns:ds="http://schemas.openxmlformats.org/officeDocument/2006/customXml" ds:itemID="{C30EB353-B075-4294-95C2-1EC6FDA8EAE2}">
  <ds:schemaRefs>
    <ds:schemaRef ds:uri="http://schemas.microsoft.com/sharepoint/v3/contenttype/forms"/>
  </ds:schemaRefs>
</ds:datastoreItem>
</file>

<file path=customXml/itemProps3.xml><?xml version="1.0" encoding="utf-8"?>
<ds:datastoreItem xmlns:ds="http://schemas.openxmlformats.org/officeDocument/2006/customXml" ds:itemID="{B56474A1-BCC0-4491-85A1-1FE2258C36F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ProjectOverviewPresentation</Template>
  <TotalTime>0</TotalTime>
  <Words>2495</Words>
  <Application>Microsoft Office PowerPoint</Application>
  <PresentationFormat>On-screen Show (4:3)</PresentationFormat>
  <Paragraphs>257</Paragraphs>
  <Slides>36</Slides>
  <Notes>17</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ProjectOverviewPresentation</vt:lpstr>
      <vt:lpstr>Project quality management BAI 3020 </vt:lpstr>
      <vt:lpstr>The Importance of Project Quality Management</vt:lpstr>
      <vt:lpstr>What Went Wrong?</vt:lpstr>
      <vt:lpstr>What Is Project Quality?</vt:lpstr>
      <vt:lpstr>Project quality management</vt:lpstr>
      <vt:lpstr>Project Quality Management Summary</vt:lpstr>
      <vt:lpstr>Project quality management</vt:lpstr>
      <vt:lpstr>Project quality management</vt:lpstr>
      <vt:lpstr>Project quality management</vt:lpstr>
      <vt:lpstr>What Is Project Quality Management?</vt:lpstr>
      <vt:lpstr>Project quality management Approaches</vt:lpstr>
      <vt:lpstr>Project quality management</vt:lpstr>
      <vt:lpstr>Planning Quality</vt:lpstr>
      <vt:lpstr>Scope Aspects of Project/products for quality analysis</vt:lpstr>
      <vt:lpstr>Performing Quality Assurance</vt:lpstr>
      <vt:lpstr>PERFORM QUALITY ASSURANCE PROCESS</vt:lpstr>
      <vt:lpstr>PERFORM QUALITY ASSURANCE PROCESS</vt:lpstr>
      <vt:lpstr>Quality Control</vt:lpstr>
      <vt:lpstr>PERFORM QUALITY control PROCESS</vt:lpstr>
      <vt:lpstr>PERFORM QUALITY control PROCESS</vt:lpstr>
      <vt:lpstr>PERFORM QUALITY control PROCESS</vt:lpstr>
      <vt:lpstr>Flowcharts</vt:lpstr>
      <vt:lpstr>PERFORM QUALITY control PROCESS</vt:lpstr>
      <vt:lpstr>Pareto Charts</vt:lpstr>
      <vt:lpstr>Sample Pareto Chart</vt:lpstr>
      <vt:lpstr>Basic Information on Six Sigma</vt:lpstr>
      <vt:lpstr>What Went Right?</vt:lpstr>
      <vt:lpstr>Six 9s of Quality</vt:lpstr>
      <vt:lpstr>Testing</vt:lpstr>
      <vt:lpstr>Testing Tasks in the Software Development Life Cycle</vt:lpstr>
      <vt:lpstr>Types of Tests</vt:lpstr>
      <vt:lpstr>PERFORM QUALITY control PROCESS</vt:lpstr>
      <vt:lpstr>Project quality management – Cost of Quality</vt:lpstr>
      <vt:lpstr>Five Cost Categories Related to Quality</vt:lpstr>
      <vt:lpstr>Cost of Downtime for IT Applications</vt:lpstr>
      <vt:lpstr>Project quality management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2010-09-20T18:34:47Z</dcterms:created>
  <dcterms:modified xsi:type="dcterms:W3CDTF">2012-11-15T22:36:25Z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TC100851999990</vt:lpwstr>
  </property>
</Properties>
</file>